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Anton" charset="1" panose="00000500000000000000"/>
      <p:regular r:id="rId25"/>
    </p:embeddedFont>
    <p:embeddedFont>
      <p:font typeface="StopMotion" charset="1" panose="02000503000000000000"/>
      <p:regular r:id="rId26"/>
    </p:embeddedFont>
    <p:embeddedFont>
      <p:font typeface="Roboto Condensed Bold" charset="1" panose="02000000000000000000"/>
      <p:regular r:id="rId27"/>
    </p:embeddedFont>
    <p:embeddedFont>
      <p:font typeface="Roboto Condensed" charset="1" panose="02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1.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2" Target="../media/image1.png" Type="http://schemas.openxmlformats.org/officeDocument/2006/relationships/image"/><Relationship Id="rId3" Target="../media/image39.png" Type="http://schemas.openxmlformats.org/officeDocument/2006/relationships/image"/><Relationship Id="rId4" Target="../media/image2.pn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2" Target="../media/image1.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 Id="rId7" Target="../media/image50.png" Type="http://schemas.openxmlformats.org/officeDocument/2006/relationships/image"/><Relationship Id="rId8" Target="../media/image51.png" Type="http://schemas.openxmlformats.org/officeDocument/2006/relationships/image"/><Relationship Id="rId9" Target="../media/image5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13.png" Type="http://schemas.openxmlformats.org/officeDocument/2006/relationships/image"/><Relationship Id="rId4" Target="../media/image2.png" Type="http://schemas.openxmlformats.org/officeDocument/2006/relationships/image"/><Relationship Id="rId5" Target="../media/image5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7.png" Type="http://schemas.openxmlformats.org/officeDocument/2006/relationships/image"/><Relationship Id="rId4" Target="../media/image56.png" Type="http://schemas.openxmlformats.org/officeDocument/2006/relationships/image"/><Relationship Id="rId5" Target="../media/image57.png" Type="http://schemas.openxmlformats.org/officeDocument/2006/relationships/image"/><Relationship Id="rId6" Target="../media/image58.png" Type="http://schemas.openxmlformats.org/officeDocument/2006/relationships/image"/><Relationship Id="rId7" Target="../media/image5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7.pn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 Id="rId6" Target="../media/image62.png" Type="http://schemas.openxmlformats.org/officeDocument/2006/relationships/image"/><Relationship Id="rId7" Target="../media/image6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13.png" Type="http://schemas.openxmlformats.org/officeDocument/2006/relationships/image"/><Relationship Id="rId4" Target="../media/image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1.png" Type="http://schemas.openxmlformats.org/officeDocument/2006/relationships/image"/><Relationship Id="rId4" Target="../media/image65.png" Type="http://schemas.openxmlformats.org/officeDocument/2006/relationships/image"/><Relationship Id="rId5" Target="../media/image66.png" Type="http://schemas.openxmlformats.org/officeDocument/2006/relationships/image"/><Relationship Id="rId6" Target="../media/image67.svg" Type="http://schemas.openxmlformats.org/officeDocument/2006/relationships/image"/><Relationship Id="rId7" Target="../media/image68.png" Type="http://schemas.openxmlformats.org/officeDocument/2006/relationships/image"/><Relationship Id="rId8" Target="../media/image6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2" Target="../media/image1.png" Type="http://schemas.openxmlformats.org/officeDocument/2006/relationships/image"/><Relationship Id="rId3" Target="../media/image3.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media/image1.png" Type="http://schemas.openxmlformats.org/officeDocument/2006/relationships/image"/><Relationship Id="rId3" Target="../media/image3.png" Type="http://schemas.openxmlformats.org/officeDocument/2006/relationships/image"/><Relationship Id="rId4" Target="../media/image6.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2" Target="../media/image22.png" Type="http://schemas.openxmlformats.org/officeDocument/2006/relationships/image"/><Relationship Id="rId3" Target="../media/image1.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72000">
            <a:off x="13493386" y="5267683"/>
            <a:ext cx="8312727" cy="8229600"/>
          </a:xfrm>
          <a:custGeom>
            <a:avLst/>
            <a:gdLst/>
            <a:ahLst/>
            <a:cxnLst/>
            <a:rect r="r" b="b" t="t" l="l"/>
            <a:pathLst>
              <a:path h="8229600" w="8312727">
                <a:moveTo>
                  <a:pt x="0" y="0"/>
                </a:moveTo>
                <a:lnTo>
                  <a:pt x="8312727" y="0"/>
                </a:lnTo>
                <a:lnTo>
                  <a:pt x="8312727"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2407217" y="-2463061"/>
            <a:ext cx="8312727" cy="8229600"/>
          </a:xfrm>
          <a:custGeom>
            <a:avLst/>
            <a:gdLst/>
            <a:ahLst/>
            <a:cxnLst/>
            <a:rect r="r" b="b" t="t" l="l"/>
            <a:pathLst>
              <a:path h="8229600" w="8312727">
                <a:moveTo>
                  <a:pt x="0" y="0"/>
                </a:moveTo>
                <a:lnTo>
                  <a:pt x="8312728" y="0"/>
                </a:lnTo>
                <a:lnTo>
                  <a:pt x="8312728"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1375043">
            <a:off x="16079149" y="-1318391"/>
            <a:ext cx="4417702" cy="5151839"/>
          </a:xfrm>
          <a:custGeom>
            <a:avLst/>
            <a:gdLst/>
            <a:ahLst/>
            <a:cxnLst/>
            <a:rect r="r" b="b" t="t" l="l"/>
            <a:pathLst>
              <a:path h="5151839" w="4417702">
                <a:moveTo>
                  <a:pt x="0" y="0"/>
                </a:moveTo>
                <a:lnTo>
                  <a:pt x="4417702" y="0"/>
                </a:lnTo>
                <a:lnTo>
                  <a:pt x="4417702" y="5151839"/>
                </a:lnTo>
                <a:lnTo>
                  <a:pt x="0" y="5151839"/>
                </a:lnTo>
                <a:lnTo>
                  <a:pt x="0" y="0"/>
                </a:lnTo>
                <a:close/>
              </a:path>
            </a:pathLst>
          </a:custGeom>
          <a:blipFill>
            <a:blip r:embed="rId3"/>
            <a:stretch>
              <a:fillRect l="0" t="0" r="0" b="0"/>
            </a:stretch>
          </a:blipFill>
        </p:spPr>
      </p:sp>
      <p:sp>
        <p:nvSpPr>
          <p:cNvPr name="Freeform 5" id="5"/>
          <p:cNvSpPr/>
          <p:nvPr/>
        </p:nvSpPr>
        <p:spPr>
          <a:xfrm flipH="false" flipV="false" rot="0">
            <a:off x="12982185" y="723681"/>
            <a:ext cx="1067694" cy="1067694"/>
          </a:xfrm>
          <a:custGeom>
            <a:avLst/>
            <a:gdLst/>
            <a:ahLst/>
            <a:cxnLst/>
            <a:rect r="r" b="b" t="t" l="l"/>
            <a:pathLst>
              <a:path h="1067694" w="1067694">
                <a:moveTo>
                  <a:pt x="0" y="0"/>
                </a:moveTo>
                <a:lnTo>
                  <a:pt x="1067693" y="0"/>
                </a:lnTo>
                <a:lnTo>
                  <a:pt x="1067693" y="1067694"/>
                </a:lnTo>
                <a:lnTo>
                  <a:pt x="0" y="1067694"/>
                </a:lnTo>
                <a:lnTo>
                  <a:pt x="0" y="0"/>
                </a:lnTo>
                <a:close/>
              </a:path>
            </a:pathLst>
          </a:custGeom>
          <a:blipFill>
            <a:blip r:embed="rId4"/>
            <a:stretch>
              <a:fillRect l="0" t="0" r="0" b="0"/>
            </a:stretch>
          </a:blipFill>
        </p:spPr>
      </p:sp>
      <p:sp>
        <p:nvSpPr>
          <p:cNvPr name="Freeform 6" id="6"/>
          <p:cNvSpPr/>
          <p:nvPr/>
        </p:nvSpPr>
        <p:spPr>
          <a:xfrm flipH="false" flipV="false" rot="0">
            <a:off x="6026969" y="5127225"/>
            <a:ext cx="698583" cy="768441"/>
          </a:xfrm>
          <a:custGeom>
            <a:avLst/>
            <a:gdLst/>
            <a:ahLst/>
            <a:cxnLst/>
            <a:rect r="r" b="b" t="t" l="l"/>
            <a:pathLst>
              <a:path h="768441" w="698583">
                <a:moveTo>
                  <a:pt x="0" y="0"/>
                </a:moveTo>
                <a:lnTo>
                  <a:pt x="698583" y="0"/>
                </a:lnTo>
                <a:lnTo>
                  <a:pt x="698583" y="768441"/>
                </a:lnTo>
                <a:lnTo>
                  <a:pt x="0" y="7684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50973" y="5754886"/>
            <a:ext cx="3357666" cy="606368"/>
          </a:xfrm>
          <a:prstGeom prst="rect">
            <a:avLst/>
          </a:prstGeom>
        </p:spPr>
        <p:txBody>
          <a:bodyPr anchor="t" rtlCol="false" tIns="0" lIns="0" bIns="0" rIns="0">
            <a:spAutoFit/>
          </a:bodyPr>
          <a:lstStyle/>
          <a:p>
            <a:pPr algn="l" marL="0" indent="0" lvl="0">
              <a:lnSpc>
                <a:spcPts val="4903"/>
              </a:lnSpc>
              <a:spcBef>
                <a:spcPct val="0"/>
              </a:spcBef>
            </a:pPr>
            <a:r>
              <a:rPr lang="en-US" sz="3502" strike="noStrike" u="none">
                <a:solidFill>
                  <a:srgbClr val="EDA2FF"/>
                </a:solidFill>
                <a:latin typeface="Anton"/>
                <a:ea typeface="Anton"/>
                <a:cs typeface="Anton"/>
                <a:sym typeface="Anton"/>
              </a:rPr>
              <a:t>Présenter</a:t>
            </a:r>
            <a:r>
              <a:rPr lang="en-US" sz="3502" strike="noStrike" u="none">
                <a:solidFill>
                  <a:srgbClr val="EDA2FF"/>
                </a:solidFill>
                <a:latin typeface="Anton"/>
                <a:ea typeface="Anton"/>
                <a:cs typeface="Anton"/>
                <a:sym typeface="Anton"/>
              </a:rPr>
              <a:t> par </a:t>
            </a:r>
            <a:r>
              <a:rPr lang="en-US" sz="3502" strike="noStrike" u="none">
                <a:solidFill>
                  <a:srgbClr val="EDA2FF"/>
                </a:solidFill>
                <a:latin typeface="Anton"/>
                <a:ea typeface="Anton"/>
                <a:cs typeface="Anton"/>
                <a:sym typeface="Anton"/>
              </a:rPr>
              <a:t>:</a:t>
            </a:r>
          </a:p>
        </p:txBody>
      </p:sp>
      <p:sp>
        <p:nvSpPr>
          <p:cNvPr name="TextBox 8" id="8"/>
          <p:cNvSpPr txBox="true"/>
          <p:nvPr/>
        </p:nvSpPr>
        <p:spPr>
          <a:xfrm rot="0">
            <a:off x="1941587" y="565956"/>
            <a:ext cx="14404827" cy="3924302"/>
          </a:xfrm>
          <a:prstGeom prst="rect">
            <a:avLst/>
          </a:prstGeom>
        </p:spPr>
        <p:txBody>
          <a:bodyPr anchor="t" rtlCol="false" tIns="0" lIns="0" bIns="0" rIns="0">
            <a:spAutoFit/>
          </a:bodyPr>
          <a:lstStyle/>
          <a:p>
            <a:pPr algn="ctr" marL="0" indent="0" lvl="0">
              <a:lnSpc>
                <a:spcPts val="11199"/>
              </a:lnSpc>
              <a:spcBef>
                <a:spcPct val="0"/>
              </a:spcBef>
            </a:pPr>
            <a:r>
              <a:rPr lang="en-US" sz="7999" strike="noStrike" u="none">
                <a:solidFill>
                  <a:srgbClr val="749FFF"/>
                </a:solidFill>
                <a:latin typeface="StopMotion"/>
                <a:ea typeface="StopMotion"/>
                <a:cs typeface="StopMotion"/>
                <a:sym typeface="StopMotion"/>
              </a:rPr>
              <a:t>Creative AI</a:t>
            </a:r>
          </a:p>
          <a:p>
            <a:pPr algn="ctr" marL="0" indent="0" lvl="0">
              <a:lnSpc>
                <a:spcPts val="9799"/>
              </a:lnSpc>
              <a:spcBef>
                <a:spcPct val="0"/>
              </a:spcBef>
            </a:pPr>
            <a:r>
              <a:rPr lang="en-US" sz="6999" strike="noStrike" u="none">
                <a:solidFill>
                  <a:srgbClr val="EDA2FF"/>
                </a:solidFill>
                <a:latin typeface="StopMotion"/>
                <a:ea typeface="StopMotion"/>
                <a:cs typeface="StopMotion"/>
                <a:sym typeface="StopMotion"/>
              </a:rPr>
              <a:t>Plateforme de generation multimedia</a:t>
            </a:r>
          </a:p>
        </p:txBody>
      </p:sp>
      <p:sp>
        <p:nvSpPr>
          <p:cNvPr name="TextBox 9" id="9"/>
          <p:cNvSpPr txBox="true"/>
          <p:nvPr/>
        </p:nvSpPr>
        <p:spPr>
          <a:xfrm rot="0">
            <a:off x="4920126" y="6086645"/>
            <a:ext cx="2912269" cy="420751"/>
          </a:xfrm>
          <a:prstGeom prst="rect">
            <a:avLst/>
          </a:prstGeom>
        </p:spPr>
        <p:txBody>
          <a:bodyPr anchor="t" rtlCol="false" tIns="0" lIns="0" bIns="0" rIns="0">
            <a:spAutoFit/>
          </a:bodyPr>
          <a:lstStyle/>
          <a:p>
            <a:pPr algn="ctr">
              <a:lnSpc>
                <a:spcPts val="3436"/>
              </a:lnSpc>
            </a:pPr>
            <a:r>
              <a:rPr lang="en-US" sz="2750">
                <a:solidFill>
                  <a:srgbClr val="FFFFFF"/>
                </a:solidFill>
                <a:latin typeface="Anton"/>
                <a:ea typeface="Anton"/>
                <a:cs typeface="Anton"/>
                <a:sym typeface="Anton"/>
              </a:rPr>
              <a:t>Abdelghani Bougalla</a:t>
            </a:r>
          </a:p>
        </p:txBody>
      </p:sp>
      <p:sp>
        <p:nvSpPr>
          <p:cNvPr name="TextBox 10" id="10"/>
          <p:cNvSpPr txBox="true"/>
          <p:nvPr/>
        </p:nvSpPr>
        <p:spPr>
          <a:xfrm rot="0">
            <a:off x="8408736" y="6086645"/>
            <a:ext cx="2514704" cy="420751"/>
          </a:xfrm>
          <a:prstGeom prst="rect">
            <a:avLst/>
          </a:prstGeom>
        </p:spPr>
        <p:txBody>
          <a:bodyPr anchor="t" rtlCol="false" tIns="0" lIns="0" bIns="0" rIns="0">
            <a:spAutoFit/>
          </a:bodyPr>
          <a:lstStyle/>
          <a:p>
            <a:pPr algn="ctr">
              <a:lnSpc>
                <a:spcPts val="3436"/>
              </a:lnSpc>
            </a:pPr>
            <a:r>
              <a:rPr lang="en-US" sz="2750">
                <a:solidFill>
                  <a:srgbClr val="FFFFFF"/>
                </a:solidFill>
                <a:latin typeface="Anton"/>
                <a:ea typeface="Anton"/>
                <a:cs typeface="Anton"/>
                <a:sym typeface="Anton"/>
              </a:rPr>
              <a:t>Boukhsim Nabil</a:t>
            </a:r>
          </a:p>
        </p:txBody>
      </p:sp>
      <p:sp>
        <p:nvSpPr>
          <p:cNvPr name="TextBox 11" id="11"/>
          <p:cNvSpPr txBox="true"/>
          <p:nvPr/>
        </p:nvSpPr>
        <p:spPr>
          <a:xfrm rot="0">
            <a:off x="11499780" y="6086645"/>
            <a:ext cx="2266226" cy="849376"/>
          </a:xfrm>
          <a:prstGeom prst="rect">
            <a:avLst/>
          </a:prstGeom>
        </p:spPr>
        <p:txBody>
          <a:bodyPr anchor="t" rtlCol="false" tIns="0" lIns="0" bIns="0" rIns="0">
            <a:spAutoFit/>
          </a:bodyPr>
          <a:lstStyle/>
          <a:p>
            <a:pPr algn="ctr">
              <a:lnSpc>
                <a:spcPts val="3436"/>
              </a:lnSpc>
            </a:pPr>
            <a:r>
              <a:rPr lang="en-US" sz="2750">
                <a:solidFill>
                  <a:srgbClr val="FFFFFF"/>
                </a:solidFill>
                <a:latin typeface="Anton"/>
                <a:ea typeface="Anton"/>
                <a:cs typeface="Anton"/>
                <a:sym typeface="Anton"/>
              </a:rPr>
              <a:t>Youssef ER-Rami</a:t>
            </a:r>
          </a:p>
        </p:txBody>
      </p:sp>
      <p:sp>
        <p:nvSpPr>
          <p:cNvPr name="TextBox 12" id="12"/>
          <p:cNvSpPr txBox="true"/>
          <p:nvPr/>
        </p:nvSpPr>
        <p:spPr>
          <a:xfrm rot="0">
            <a:off x="14347031" y="6086645"/>
            <a:ext cx="2912269" cy="420751"/>
          </a:xfrm>
          <a:prstGeom prst="rect">
            <a:avLst/>
          </a:prstGeom>
        </p:spPr>
        <p:txBody>
          <a:bodyPr anchor="t" rtlCol="false" tIns="0" lIns="0" bIns="0" rIns="0">
            <a:spAutoFit/>
          </a:bodyPr>
          <a:lstStyle/>
          <a:p>
            <a:pPr algn="ctr">
              <a:lnSpc>
                <a:spcPts val="3436"/>
              </a:lnSpc>
            </a:pPr>
            <a:r>
              <a:rPr lang="en-US" sz="2750">
                <a:solidFill>
                  <a:srgbClr val="FFFFFF"/>
                </a:solidFill>
                <a:latin typeface="Anton"/>
                <a:ea typeface="Anton"/>
                <a:cs typeface="Anton"/>
                <a:sym typeface="Anton"/>
              </a:rPr>
              <a:t>Mohamed Bendadi</a:t>
            </a:r>
          </a:p>
        </p:txBody>
      </p:sp>
      <p:sp>
        <p:nvSpPr>
          <p:cNvPr name="TextBox 13" id="13"/>
          <p:cNvSpPr txBox="true"/>
          <p:nvPr/>
        </p:nvSpPr>
        <p:spPr>
          <a:xfrm rot="0">
            <a:off x="4063192" y="8107596"/>
            <a:ext cx="10161617" cy="1592145"/>
          </a:xfrm>
          <a:prstGeom prst="rect">
            <a:avLst/>
          </a:prstGeom>
        </p:spPr>
        <p:txBody>
          <a:bodyPr anchor="t" rtlCol="false" tIns="0" lIns="0" bIns="0" rIns="0">
            <a:spAutoFit/>
          </a:bodyPr>
          <a:lstStyle/>
          <a:p>
            <a:pPr algn="ctr">
              <a:lnSpc>
                <a:spcPts val="6511"/>
              </a:lnSpc>
            </a:pPr>
            <a:r>
              <a:rPr lang="en-US" sz="3999" b="true">
                <a:solidFill>
                  <a:srgbClr val="FFFFFF"/>
                </a:solidFill>
                <a:latin typeface="Roboto Condensed Bold"/>
                <a:ea typeface="Roboto Condensed Bold"/>
                <a:cs typeface="Roboto Condensed Bold"/>
                <a:sym typeface="Roboto Condensed Bold"/>
              </a:rPr>
              <a:t>Projet PFC</a:t>
            </a:r>
          </a:p>
          <a:p>
            <a:pPr algn="ctr">
              <a:lnSpc>
                <a:spcPts val="6514"/>
              </a:lnSpc>
            </a:pPr>
            <a:r>
              <a:rPr lang="en-US" sz="3999" b="true">
                <a:solidFill>
                  <a:srgbClr val="FFFFFF"/>
                </a:solidFill>
                <a:latin typeface="Roboto Condensed Bold"/>
                <a:ea typeface="Roboto Condensed Bold"/>
                <a:cs typeface="Roboto Condensed Bold"/>
                <a:sym typeface="Roboto Condensed Bold"/>
              </a:rPr>
              <a:t>Ingénierie des Systèmes Informatiques</a:t>
            </a:r>
          </a:p>
        </p:txBody>
      </p:sp>
      <p:sp>
        <p:nvSpPr>
          <p:cNvPr name="Freeform 14" id="14"/>
          <p:cNvSpPr/>
          <p:nvPr/>
        </p:nvSpPr>
        <p:spPr>
          <a:xfrm flipH="false" flipV="false" rot="0">
            <a:off x="9316796" y="5127225"/>
            <a:ext cx="698583" cy="768441"/>
          </a:xfrm>
          <a:custGeom>
            <a:avLst/>
            <a:gdLst/>
            <a:ahLst/>
            <a:cxnLst/>
            <a:rect r="r" b="b" t="t" l="l"/>
            <a:pathLst>
              <a:path h="768441" w="698583">
                <a:moveTo>
                  <a:pt x="0" y="0"/>
                </a:moveTo>
                <a:lnTo>
                  <a:pt x="698583" y="0"/>
                </a:lnTo>
                <a:lnTo>
                  <a:pt x="698583" y="768441"/>
                </a:lnTo>
                <a:lnTo>
                  <a:pt x="0" y="7684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2283602" y="5127225"/>
            <a:ext cx="698583" cy="768441"/>
          </a:xfrm>
          <a:custGeom>
            <a:avLst/>
            <a:gdLst/>
            <a:ahLst/>
            <a:cxnLst/>
            <a:rect r="r" b="b" t="t" l="l"/>
            <a:pathLst>
              <a:path h="768441" w="698583">
                <a:moveTo>
                  <a:pt x="0" y="0"/>
                </a:moveTo>
                <a:lnTo>
                  <a:pt x="698583" y="0"/>
                </a:lnTo>
                <a:lnTo>
                  <a:pt x="698583" y="768441"/>
                </a:lnTo>
                <a:lnTo>
                  <a:pt x="0" y="7684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15453874" y="5127225"/>
            <a:ext cx="698583" cy="768441"/>
          </a:xfrm>
          <a:custGeom>
            <a:avLst/>
            <a:gdLst/>
            <a:ahLst/>
            <a:cxnLst/>
            <a:rect r="r" b="b" t="t" l="l"/>
            <a:pathLst>
              <a:path h="768441" w="698583">
                <a:moveTo>
                  <a:pt x="0" y="0"/>
                </a:moveTo>
                <a:lnTo>
                  <a:pt x="698583" y="0"/>
                </a:lnTo>
                <a:lnTo>
                  <a:pt x="698583" y="768441"/>
                </a:lnTo>
                <a:lnTo>
                  <a:pt x="0" y="7684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572388">
            <a:off x="-5561785" y="-802426"/>
            <a:ext cx="9468805" cy="11043101"/>
          </a:xfrm>
          <a:custGeom>
            <a:avLst/>
            <a:gdLst/>
            <a:ahLst/>
            <a:cxnLst/>
            <a:rect r="r" b="b" t="t" l="l"/>
            <a:pathLst>
              <a:path h="11043101" w="9468805">
                <a:moveTo>
                  <a:pt x="0" y="0"/>
                </a:moveTo>
                <a:lnTo>
                  <a:pt x="9468805" y="0"/>
                </a:lnTo>
                <a:lnTo>
                  <a:pt x="9468805" y="11043101"/>
                </a:lnTo>
                <a:lnTo>
                  <a:pt x="0" y="11043101"/>
                </a:lnTo>
                <a:lnTo>
                  <a:pt x="0" y="0"/>
                </a:lnTo>
                <a:close/>
              </a:path>
            </a:pathLst>
          </a:custGeom>
          <a:blipFill>
            <a:blip r:embed="rId2"/>
            <a:stretch>
              <a:fillRect l="0" t="-21956" r="-51213" b="-6403"/>
            </a:stretch>
          </a:blipFill>
        </p:spPr>
      </p:sp>
      <p:sp>
        <p:nvSpPr>
          <p:cNvPr name="Freeform 3" id="3"/>
          <p:cNvSpPr/>
          <p:nvPr/>
        </p:nvSpPr>
        <p:spPr>
          <a:xfrm flipH="false" flipV="false" rot="-1375043">
            <a:off x="16079149" y="7084171"/>
            <a:ext cx="4417702" cy="5151839"/>
          </a:xfrm>
          <a:custGeom>
            <a:avLst/>
            <a:gdLst/>
            <a:ahLst/>
            <a:cxnLst/>
            <a:rect r="r" b="b" t="t" l="l"/>
            <a:pathLst>
              <a:path h="5151839" w="4417702">
                <a:moveTo>
                  <a:pt x="0" y="0"/>
                </a:moveTo>
                <a:lnTo>
                  <a:pt x="4417702" y="0"/>
                </a:lnTo>
                <a:lnTo>
                  <a:pt x="4417702" y="5151839"/>
                </a:lnTo>
                <a:lnTo>
                  <a:pt x="0" y="5151839"/>
                </a:lnTo>
                <a:lnTo>
                  <a:pt x="0" y="0"/>
                </a:lnTo>
                <a:close/>
              </a:path>
            </a:pathLst>
          </a:custGeom>
          <a:blipFill>
            <a:blip r:embed="rId3"/>
            <a:stretch>
              <a:fillRect l="0" t="0" r="0" b="0"/>
            </a:stretch>
          </a:blipFill>
        </p:spPr>
      </p:sp>
      <p:sp>
        <p:nvSpPr>
          <p:cNvPr name="Freeform 4" id="4"/>
          <p:cNvSpPr/>
          <p:nvPr/>
        </p:nvSpPr>
        <p:spPr>
          <a:xfrm flipH="false" flipV="false" rot="0">
            <a:off x="8849870" y="0"/>
            <a:ext cx="9792269" cy="10287000"/>
          </a:xfrm>
          <a:custGeom>
            <a:avLst/>
            <a:gdLst/>
            <a:ahLst/>
            <a:cxnLst/>
            <a:rect r="r" b="b" t="t" l="l"/>
            <a:pathLst>
              <a:path h="10287000" w="9792269">
                <a:moveTo>
                  <a:pt x="0" y="0"/>
                </a:moveTo>
                <a:lnTo>
                  <a:pt x="9792269" y="0"/>
                </a:lnTo>
                <a:lnTo>
                  <a:pt x="9792269" y="10287000"/>
                </a:lnTo>
                <a:lnTo>
                  <a:pt x="0" y="10287000"/>
                </a:lnTo>
                <a:lnTo>
                  <a:pt x="0" y="0"/>
                </a:lnTo>
                <a:close/>
              </a:path>
            </a:pathLst>
          </a:custGeom>
          <a:blipFill>
            <a:blip r:embed="rId4"/>
            <a:stretch>
              <a:fillRect l="0" t="0" r="0" b="0"/>
            </a:stretch>
          </a:blipFill>
        </p:spPr>
      </p:sp>
      <p:sp>
        <p:nvSpPr>
          <p:cNvPr name="TextBox 5" id="5"/>
          <p:cNvSpPr txBox="true"/>
          <p:nvPr/>
        </p:nvSpPr>
        <p:spPr>
          <a:xfrm rot="0">
            <a:off x="0" y="3058302"/>
            <a:ext cx="8849870" cy="3407370"/>
          </a:xfrm>
          <a:prstGeom prst="rect">
            <a:avLst/>
          </a:prstGeom>
        </p:spPr>
        <p:txBody>
          <a:bodyPr anchor="t" rtlCol="false" tIns="0" lIns="0" bIns="0" rIns="0">
            <a:spAutoFit/>
          </a:bodyPr>
          <a:lstStyle/>
          <a:p>
            <a:pPr algn="ctr">
              <a:lnSpc>
                <a:spcPts val="8663"/>
              </a:lnSpc>
            </a:pPr>
            <a:r>
              <a:rPr lang="en-US" sz="8577">
                <a:solidFill>
                  <a:srgbClr val="EDA2FF"/>
                </a:solidFill>
                <a:latin typeface="StopMotion"/>
                <a:ea typeface="StopMotion"/>
                <a:cs typeface="StopMotion"/>
                <a:sym typeface="StopMotion"/>
              </a:rPr>
              <a:t>diagramme de deploiement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572388">
            <a:off x="-5561785" y="-802426"/>
            <a:ext cx="9468805" cy="11043101"/>
          </a:xfrm>
          <a:custGeom>
            <a:avLst/>
            <a:gdLst/>
            <a:ahLst/>
            <a:cxnLst/>
            <a:rect r="r" b="b" t="t" l="l"/>
            <a:pathLst>
              <a:path h="11043101" w="9468805">
                <a:moveTo>
                  <a:pt x="0" y="0"/>
                </a:moveTo>
                <a:lnTo>
                  <a:pt x="9468805" y="0"/>
                </a:lnTo>
                <a:lnTo>
                  <a:pt x="9468805" y="11043101"/>
                </a:lnTo>
                <a:lnTo>
                  <a:pt x="0" y="11043101"/>
                </a:lnTo>
                <a:lnTo>
                  <a:pt x="0" y="0"/>
                </a:lnTo>
                <a:close/>
              </a:path>
            </a:pathLst>
          </a:custGeom>
          <a:blipFill>
            <a:blip r:embed="rId2"/>
            <a:stretch>
              <a:fillRect l="0" t="-21956" r="-51213" b="-6403"/>
            </a:stretch>
          </a:blipFill>
        </p:spPr>
      </p:sp>
      <p:sp>
        <p:nvSpPr>
          <p:cNvPr name="Freeform 3" id="3"/>
          <p:cNvSpPr/>
          <p:nvPr/>
        </p:nvSpPr>
        <p:spPr>
          <a:xfrm flipH="false" flipV="false" rot="-1375043">
            <a:off x="16079149" y="7084171"/>
            <a:ext cx="4417702" cy="5151839"/>
          </a:xfrm>
          <a:custGeom>
            <a:avLst/>
            <a:gdLst/>
            <a:ahLst/>
            <a:cxnLst/>
            <a:rect r="r" b="b" t="t" l="l"/>
            <a:pathLst>
              <a:path h="5151839" w="4417702">
                <a:moveTo>
                  <a:pt x="0" y="0"/>
                </a:moveTo>
                <a:lnTo>
                  <a:pt x="4417702" y="0"/>
                </a:lnTo>
                <a:lnTo>
                  <a:pt x="4417702" y="5151839"/>
                </a:lnTo>
                <a:lnTo>
                  <a:pt x="0" y="5151839"/>
                </a:lnTo>
                <a:lnTo>
                  <a:pt x="0" y="0"/>
                </a:lnTo>
                <a:close/>
              </a:path>
            </a:pathLst>
          </a:custGeom>
          <a:blipFill>
            <a:blip r:embed="rId3"/>
            <a:stretch>
              <a:fillRect l="0" t="0" r="0" b="0"/>
            </a:stretch>
          </a:blipFill>
        </p:spPr>
      </p:sp>
      <p:sp>
        <p:nvSpPr>
          <p:cNvPr name="Freeform 4" id="4"/>
          <p:cNvSpPr/>
          <p:nvPr/>
        </p:nvSpPr>
        <p:spPr>
          <a:xfrm flipH="false" flipV="false" rot="0">
            <a:off x="4752474" y="0"/>
            <a:ext cx="13535526" cy="10287000"/>
          </a:xfrm>
          <a:custGeom>
            <a:avLst/>
            <a:gdLst/>
            <a:ahLst/>
            <a:cxnLst/>
            <a:rect r="r" b="b" t="t" l="l"/>
            <a:pathLst>
              <a:path h="10287000" w="13535526">
                <a:moveTo>
                  <a:pt x="0" y="0"/>
                </a:moveTo>
                <a:lnTo>
                  <a:pt x="13535526" y="0"/>
                </a:lnTo>
                <a:lnTo>
                  <a:pt x="13535526" y="10287000"/>
                </a:lnTo>
                <a:lnTo>
                  <a:pt x="0" y="10287000"/>
                </a:lnTo>
                <a:lnTo>
                  <a:pt x="0" y="0"/>
                </a:lnTo>
                <a:close/>
              </a:path>
            </a:pathLst>
          </a:custGeom>
          <a:blipFill>
            <a:blip r:embed="rId4"/>
            <a:stretch>
              <a:fillRect l="0" t="0" r="0" b="0"/>
            </a:stretch>
          </a:blipFill>
        </p:spPr>
      </p:sp>
      <p:sp>
        <p:nvSpPr>
          <p:cNvPr name="TextBox 5" id="5"/>
          <p:cNvSpPr txBox="true"/>
          <p:nvPr/>
        </p:nvSpPr>
        <p:spPr>
          <a:xfrm rot="-5400000">
            <a:off x="-1928357" y="3201503"/>
            <a:ext cx="8685189" cy="3883994"/>
          </a:xfrm>
          <a:prstGeom prst="rect">
            <a:avLst/>
          </a:prstGeom>
        </p:spPr>
        <p:txBody>
          <a:bodyPr anchor="t" rtlCol="false" tIns="0" lIns="0" bIns="0" rIns="0">
            <a:spAutoFit/>
          </a:bodyPr>
          <a:lstStyle/>
          <a:p>
            <a:pPr algn="ctr">
              <a:lnSpc>
                <a:spcPts val="9874"/>
              </a:lnSpc>
            </a:pPr>
            <a:r>
              <a:rPr lang="en-US" sz="9777">
                <a:solidFill>
                  <a:srgbClr val="EDA2FF"/>
                </a:solidFill>
                <a:latin typeface="StopMotion"/>
                <a:ea typeface="StopMotion"/>
                <a:cs typeface="StopMotion"/>
                <a:sym typeface="StopMotion"/>
              </a:rPr>
              <a:t>Diagramme de</a:t>
            </a:r>
          </a:p>
          <a:p>
            <a:pPr algn="ctr">
              <a:lnSpc>
                <a:spcPts val="9874"/>
              </a:lnSpc>
            </a:pPr>
            <a:r>
              <a:rPr lang="en-US" sz="9777">
                <a:solidFill>
                  <a:srgbClr val="EDA2FF"/>
                </a:solidFill>
                <a:latin typeface="StopMotion"/>
                <a:ea typeface="StopMotion"/>
                <a:cs typeface="StopMotion"/>
                <a:sym typeface="StopMotion"/>
              </a:rPr>
              <a:t>classes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920514">
            <a:off x="13047441" y="-4042498"/>
            <a:ext cx="7355205" cy="8229600"/>
          </a:xfrm>
          <a:custGeom>
            <a:avLst/>
            <a:gdLst/>
            <a:ahLst/>
            <a:cxnLst/>
            <a:rect r="r" b="b" t="t" l="l"/>
            <a:pathLst>
              <a:path h="8229600" w="7355205">
                <a:moveTo>
                  <a:pt x="0" y="0"/>
                </a:moveTo>
                <a:lnTo>
                  <a:pt x="7355205" y="0"/>
                </a:lnTo>
                <a:lnTo>
                  <a:pt x="735520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7485056">
            <a:off x="-2185565" y="5017781"/>
            <a:ext cx="5764032" cy="6722368"/>
          </a:xfrm>
          <a:custGeom>
            <a:avLst/>
            <a:gdLst/>
            <a:ahLst/>
            <a:cxnLst/>
            <a:rect r="r" b="b" t="t" l="l"/>
            <a:pathLst>
              <a:path h="6722368" w="5764032">
                <a:moveTo>
                  <a:pt x="0" y="0"/>
                </a:moveTo>
                <a:lnTo>
                  <a:pt x="5764032" y="0"/>
                </a:lnTo>
                <a:lnTo>
                  <a:pt x="5764032" y="6722368"/>
                </a:lnTo>
                <a:lnTo>
                  <a:pt x="0" y="6722368"/>
                </a:lnTo>
                <a:lnTo>
                  <a:pt x="0" y="0"/>
                </a:lnTo>
                <a:close/>
              </a:path>
            </a:pathLst>
          </a:custGeom>
          <a:blipFill>
            <a:blip r:embed="rId3"/>
            <a:stretch>
              <a:fillRect l="0" t="-21956" r="-51213" b="-6403"/>
            </a:stretch>
          </a:blipFill>
        </p:spPr>
      </p:sp>
      <p:sp>
        <p:nvSpPr>
          <p:cNvPr name="Freeform 4" id="4"/>
          <p:cNvSpPr/>
          <p:nvPr/>
        </p:nvSpPr>
        <p:spPr>
          <a:xfrm flipH="false" flipV="false" rot="-2700000">
            <a:off x="-1648578" y="6171021"/>
            <a:ext cx="7168459" cy="3130803"/>
          </a:xfrm>
          <a:custGeom>
            <a:avLst/>
            <a:gdLst/>
            <a:ahLst/>
            <a:cxnLst/>
            <a:rect r="r" b="b" t="t" l="l"/>
            <a:pathLst>
              <a:path h="3130803" w="7168459">
                <a:moveTo>
                  <a:pt x="0" y="0"/>
                </a:moveTo>
                <a:lnTo>
                  <a:pt x="7168459" y="0"/>
                </a:lnTo>
                <a:lnTo>
                  <a:pt x="7168459" y="3130803"/>
                </a:lnTo>
                <a:lnTo>
                  <a:pt x="0" y="3130803"/>
                </a:lnTo>
                <a:lnTo>
                  <a:pt x="0" y="0"/>
                </a:lnTo>
                <a:close/>
              </a:path>
            </a:pathLst>
          </a:custGeom>
          <a:blipFill>
            <a:blip r:embed="rId4"/>
            <a:stretch>
              <a:fillRect l="0" t="0" r="0" b="0"/>
            </a:stretch>
          </a:blipFill>
        </p:spPr>
      </p:sp>
      <p:sp>
        <p:nvSpPr>
          <p:cNvPr name="AutoShape 5" id="5"/>
          <p:cNvSpPr/>
          <p:nvPr/>
        </p:nvSpPr>
        <p:spPr>
          <a:xfrm>
            <a:off x="-861099" y="3318796"/>
            <a:ext cx="16984838"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11412360" y="0"/>
            <a:ext cx="6875640" cy="3174968"/>
          </a:xfrm>
          <a:custGeom>
            <a:avLst/>
            <a:gdLst/>
            <a:ahLst/>
            <a:cxnLst/>
            <a:rect r="r" b="b" t="t" l="l"/>
            <a:pathLst>
              <a:path h="3174968" w="6875640">
                <a:moveTo>
                  <a:pt x="0" y="0"/>
                </a:moveTo>
                <a:lnTo>
                  <a:pt x="6875640" y="0"/>
                </a:lnTo>
                <a:lnTo>
                  <a:pt x="6875640" y="3174968"/>
                </a:lnTo>
                <a:lnTo>
                  <a:pt x="0" y="3174968"/>
                </a:lnTo>
                <a:lnTo>
                  <a:pt x="0" y="0"/>
                </a:lnTo>
                <a:close/>
              </a:path>
            </a:pathLst>
          </a:custGeom>
          <a:blipFill>
            <a:blip r:embed="rId5"/>
            <a:stretch>
              <a:fillRect l="0" t="0" r="0" b="0"/>
            </a:stretch>
          </a:blipFill>
        </p:spPr>
      </p:sp>
      <p:sp>
        <p:nvSpPr>
          <p:cNvPr name="TextBox 7" id="7"/>
          <p:cNvSpPr txBox="true"/>
          <p:nvPr/>
        </p:nvSpPr>
        <p:spPr>
          <a:xfrm rot="0">
            <a:off x="1028700" y="1091664"/>
            <a:ext cx="14834386" cy="1688970"/>
          </a:xfrm>
          <a:prstGeom prst="rect">
            <a:avLst/>
          </a:prstGeom>
        </p:spPr>
        <p:txBody>
          <a:bodyPr anchor="t" rtlCol="false" tIns="0" lIns="0" bIns="0" rIns="0">
            <a:spAutoFit/>
          </a:bodyPr>
          <a:lstStyle/>
          <a:p>
            <a:pPr algn="l">
              <a:lnSpc>
                <a:spcPts val="12320"/>
              </a:lnSpc>
            </a:pPr>
            <a:r>
              <a:rPr lang="en-US" sz="11099">
                <a:solidFill>
                  <a:srgbClr val="EDA2FF"/>
                </a:solidFill>
                <a:latin typeface="StopMotion"/>
                <a:ea typeface="StopMotion"/>
                <a:cs typeface="StopMotion"/>
                <a:sym typeface="StopMotion"/>
              </a:rPr>
              <a:t>STACK T</a:t>
            </a:r>
            <a:r>
              <a:rPr lang="en-US" sz="11099">
                <a:solidFill>
                  <a:srgbClr val="EDA2FF"/>
                </a:solidFill>
                <a:latin typeface="StopMotion"/>
                <a:ea typeface="StopMotion"/>
                <a:cs typeface="StopMotion"/>
                <a:sym typeface="StopMotion"/>
              </a:rPr>
              <a:t>echnique</a:t>
            </a:r>
          </a:p>
        </p:txBody>
      </p:sp>
      <p:sp>
        <p:nvSpPr>
          <p:cNvPr name="TextBox 8" id="8"/>
          <p:cNvSpPr txBox="true"/>
          <p:nvPr/>
        </p:nvSpPr>
        <p:spPr>
          <a:xfrm rot="0">
            <a:off x="5399776" y="3745711"/>
            <a:ext cx="3744224" cy="651119"/>
          </a:xfrm>
          <a:prstGeom prst="rect">
            <a:avLst/>
          </a:prstGeom>
        </p:spPr>
        <p:txBody>
          <a:bodyPr anchor="t" rtlCol="false" tIns="0" lIns="0" bIns="0" rIns="0">
            <a:spAutoFit/>
          </a:bodyPr>
          <a:lstStyle/>
          <a:p>
            <a:pPr algn="l">
              <a:lnSpc>
                <a:spcPts val="4923"/>
              </a:lnSpc>
            </a:pPr>
            <a:r>
              <a:rPr lang="en-US" sz="3999">
                <a:solidFill>
                  <a:srgbClr val="FFFFFF"/>
                </a:solidFill>
                <a:latin typeface="StopMotion"/>
                <a:ea typeface="StopMotion"/>
                <a:cs typeface="StopMotion"/>
                <a:sym typeface="StopMotion"/>
              </a:rPr>
              <a:t>Frontend</a:t>
            </a:r>
          </a:p>
        </p:txBody>
      </p:sp>
      <p:grpSp>
        <p:nvGrpSpPr>
          <p:cNvPr name="Group 9" id="9"/>
          <p:cNvGrpSpPr/>
          <p:nvPr/>
        </p:nvGrpSpPr>
        <p:grpSpPr>
          <a:xfrm rot="0">
            <a:off x="5100905" y="4787919"/>
            <a:ext cx="6150603" cy="2365852"/>
            <a:chOff x="0" y="0"/>
            <a:chExt cx="10966115" cy="4218156"/>
          </a:xfrm>
        </p:grpSpPr>
        <p:sp>
          <p:nvSpPr>
            <p:cNvPr name="Freeform 10" id="10"/>
            <p:cNvSpPr/>
            <p:nvPr/>
          </p:nvSpPr>
          <p:spPr>
            <a:xfrm flipH="false" flipV="false" rot="0">
              <a:off x="6646" y="10281"/>
              <a:ext cx="10952791" cy="4197579"/>
            </a:xfrm>
            <a:custGeom>
              <a:avLst/>
              <a:gdLst/>
              <a:ahLst/>
              <a:cxnLst/>
              <a:rect r="r" b="b" t="t" l="l"/>
              <a:pathLst>
                <a:path h="4197579" w="10952791">
                  <a:moveTo>
                    <a:pt x="0" y="803367"/>
                  </a:moveTo>
                  <a:cubicBezTo>
                    <a:pt x="0" y="359634"/>
                    <a:pt x="233394" y="0"/>
                    <a:pt x="521150" y="0"/>
                  </a:cubicBezTo>
                  <a:lnTo>
                    <a:pt x="10431640" y="0"/>
                  </a:lnTo>
                  <a:cubicBezTo>
                    <a:pt x="10719528" y="0"/>
                    <a:pt x="10952790" y="359634"/>
                    <a:pt x="10952790" y="803367"/>
                  </a:cubicBezTo>
                  <a:lnTo>
                    <a:pt x="10952790" y="3394212"/>
                  </a:lnTo>
                  <a:cubicBezTo>
                    <a:pt x="10952790" y="3837945"/>
                    <a:pt x="10719396" y="4197579"/>
                    <a:pt x="10431640" y="4197579"/>
                  </a:cubicBezTo>
                  <a:lnTo>
                    <a:pt x="521150" y="4197579"/>
                  </a:lnTo>
                  <a:cubicBezTo>
                    <a:pt x="233394" y="4197579"/>
                    <a:pt x="0" y="3837945"/>
                    <a:pt x="0" y="3394212"/>
                  </a:cubicBezTo>
                  <a:close/>
                </a:path>
              </a:pathLst>
            </a:custGeom>
            <a:solidFill>
              <a:srgbClr val="845EEE"/>
            </a:solidFill>
          </p:spPr>
        </p:sp>
        <p:sp>
          <p:nvSpPr>
            <p:cNvPr name="Freeform 11" id="11"/>
            <p:cNvSpPr/>
            <p:nvPr/>
          </p:nvSpPr>
          <p:spPr>
            <a:xfrm flipH="false" flipV="false" rot="0">
              <a:off x="0" y="0"/>
              <a:ext cx="10966082" cy="4218141"/>
            </a:xfrm>
            <a:custGeom>
              <a:avLst/>
              <a:gdLst/>
              <a:ahLst/>
              <a:cxnLst/>
              <a:rect r="r" b="b" t="t" l="l"/>
              <a:pathLst>
                <a:path h="4218141" w="10966082">
                  <a:moveTo>
                    <a:pt x="0" y="813648"/>
                  </a:moveTo>
                  <a:cubicBezTo>
                    <a:pt x="0" y="364158"/>
                    <a:pt x="236318" y="0"/>
                    <a:pt x="527796" y="0"/>
                  </a:cubicBezTo>
                  <a:lnTo>
                    <a:pt x="10438286" y="0"/>
                  </a:lnTo>
                  <a:lnTo>
                    <a:pt x="10438286" y="10281"/>
                  </a:lnTo>
                  <a:lnTo>
                    <a:pt x="10438286" y="0"/>
                  </a:lnTo>
                  <a:cubicBezTo>
                    <a:pt x="10729763" y="0"/>
                    <a:pt x="10966082" y="364158"/>
                    <a:pt x="10966082" y="813648"/>
                  </a:cubicBezTo>
                  <a:lnTo>
                    <a:pt x="10959436" y="813648"/>
                  </a:lnTo>
                  <a:lnTo>
                    <a:pt x="10966082" y="813648"/>
                  </a:lnTo>
                  <a:lnTo>
                    <a:pt x="10966082" y="3404493"/>
                  </a:lnTo>
                  <a:lnTo>
                    <a:pt x="10959436" y="3404493"/>
                  </a:lnTo>
                  <a:lnTo>
                    <a:pt x="10966082" y="3404493"/>
                  </a:lnTo>
                  <a:cubicBezTo>
                    <a:pt x="10966082" y="3853984"/>
                    <a:pt x="10729763" y="4218141"/>
                    <a:pt x="10438286" y="4218141"/>
                  </a:cubicBezTo>
                  <a:lnTo>
                    <a:pt x="10438286" y="4207860"/>
                  </a:lnTo>
                  <a:lnTo>
                    <a:pt x="10438286" y="4218141"/>
                  </a:lnTo>
                  <a:lnTo>
                    <a:pt x="527796" y="4218141"/>
                  </a:lnTo>
                  <a:lnTo>
                    <a:pt x="527796" y="4207860"/>
                  </a:lnTo>
                  <a:lnTo>
                    <a:pt x="527796" y="4218141"/>
                  </a:lnTo>
                  <a:cubicBezTo>
                    <a:pt x="236318" y="4218141"/>
                    <a:pt x="0" y="3853984"/>
                    <a:pt x="0" y="3404493"/>
                  </a:cubicBezTo>
                  <a:lnTo>
                    <a:pt x="0" y="813649"/>
                  </a:lnTo>
                  <a:lnTo>
                    <a:pt x="6646" y="813649"/>
                  </a:lnTo>
                  <a:lnTo>
                    <a:pt x="0" y="813649"/>
                  </a:lnTo>
                  <a:moveTo>
                    <a:pt x="13291" y="813649"/>
                  </a:moveTo>
                  <a:lnTo>
                    <a:pt x="13291" y="3404493"/>
                  </a:lnTo>
                  <a:lnTo>
                    <a:pt x="6646" y="3404493"/>
                  </a:lnTo>
                  <a:lnTo>
                    <a:pt x="13291" y="3404493"/>
                  </a:lnTo>
                  <a:cubicBezTo>
                    <a:pt x="13291" y="3842469"/>
                    <a:pt x="243629" y="4197579"/>
                    <a:pt x="527796" y="4197579"/>
                  </a:cubicBezTo>
                  <a:lnTo>
                    <a:pt x="10438286" y="4197579"/>
                  </a:lnTo>
                  <a:cubicBezTo>
                    <a:pt x="10722453" y="4197579"/>
                    <a:pt x="10952791" y="3842469"/>
                    <a:pt x="10952791" y="3404493"/>
                  </a:cubicBezTo>
                  <a:lnTo>
                    <a:pt x="10952791" y="813649"/>
                  </a:lnTo>
                  <a:cubicBezTo>
                    <a:pt x="10952791" y="375672"/>
                    <a:pt x="10722453" y="20562"/>
                    <a:pt x="10438286" y="20562"/>
                  </a:cubicBezTo>
                  <a:lnTo>
                    <a:pt x="527796" y="20562"/>
                  </a:lnTo>
                  <a:lnTo>
                    <a:pt x="527796" y="10281"/>
                  </a:lnTo>
                  <a:lnTo>
                    <a:pt x="527796" y="20562"/>
                  </a:lnTo>
                  <a:cubicBezTo>
                    <a:pt x="243629" y="20562"/>
                    <a:pt x="13291" y="375672"/>
                    <a:pt x="13291" y="813648"/>
                  </a:cubicBezTo>
                  <a:close/>
                </a:path>
              </a:pathLst>
            </a:custGeom>
            <a:solidFill>
              <a:srgbClr val="B589FF"/>
            </a:solidFill>
          </p:spPr>
        </p:sp>
      </p:grpSp>
      <p:sp>
        <p:nvSpPr>
          <p:cNvPr name="TextBox 12" id="12"/>
          <p:cNvSpPr txBox="true"/>
          <p:nvPr/>
        </p:nvSpPr>
        <p:spPr>
          <a:xfrm rot="0">
            <a:off x="5390953" y="4884712"/>
            <a:ext cx="4668615" cy="464527"/>
          </a:xfrm>
          <a:prstGeom prst="rect">
            <a:avLst/>
          </a:prstGeom>
        </p:spPr>
        <p:txBody>
          <a:bodyPr anchor="t" rtlCol="false" tIns="0" lIns="0" bIns="0" rIns="0">
            <a:spAutoFit/>
          </a:bodyPr>
          <a:lstStyle/>
          <a:p>
            <a:pPr algn="l">
              <a:lnSpc>
                <a:spcPts val="3692"/>
              </a:lnSpc>
            </a:pPr>
            <a:r>
              <a:rPr lang="en-US" sz="3000">
                <a:solidFill>
                  <a:srgbClr val="FFFFFF"/>
                </a:solidFill>
                <a:latin typeface="Anton"/>
                <a:ea typeface="Anton"/>
                <a:cs typeface="Anton"/>
                <a:sym typeface="Anton"/>
              </a:rPr>
              <a:t>Next.js &amp; TypeScript</a:t>
            </a:r>
          </a:p>
        </p:txBody>
      </p:sp>
      <p:sp>
        <p:nvSpPr>
          <p:cNvPr name="TextBox 13" id="13"/>
          <p:cNvSpPr txBox="true"/>
          <p:nvPr/>
        </p:nvSpPr>
        <p:spPr>
          <a:xfrm rot="0">
            <a:off x="5374829" y="5468850"/>
            <a:ext cx="5774830" cy="1540058"/>
          </a:xfrm>
          <a:prstGeom prst="rect">
            <a:avLst/>
          </a:prstGeom>
        </p:spPr>
        <p:txBody>
          <a:bodyPr anchor="t" rtlCol="false" tIns="0" lIns="0" bIns="0" rIns="0">
            <a:spAutoFit/>
          </a:bodyPr>
          <a:lstStyle/>
          <a:p>
            <a:pPr algn="l">
              <a:lnSpc>
                <a:spcPts val="4193"/>
              </a:lnSpc>
            </a:pPr>
            <a:r>
              <a:rPr lang="en-US" sz="2600">
                <a:solidFill>
                  <a:srgbClr val="FFFFFF"/>
                </a:solidFill>
                <a:latin typeface="Roboto Condensed"/>
                <a:ea typeface="Roboto Condensed"/>
                <a:cs typeface="Roboto Condensed"/>
                <a:sym typeface="Roboto Condensed"/>
              </a:rPr>
              <a:t>Cadre React pour applications web robustes et typées, garantissant performance et maintenabilité.</a:t>
            </a:r>
          </a:p>
        </p:txBody>
      </p:sp>
      <p:grpSp>
        <p:nvGrpSpPr>
          <p:cNvPr name="Group 14" id="14"/>
          <p:cNvGrpSpPr/>
          <p:nvPr/>
        </p:nvGrpSpPr>
        <p:grpSpPr>
          <a:xfrm rot="0">
            <a:off x="4239449" y="7649070"/>
            <a:ext cx="6064878" cy="2391020"/>
            <a:chOff x="0" y="0"/>
            <a:chExt cx="8086504" cy="3188027"/>
          </a:xfrm>
        </p:grpSpPr>
        <p:grpSp>
          <p:nvGrpSpPr>
            <p:cNvPr name="Group 15" id="15"/>
            <p:cNvGrpSpPr/>
            <p:nvPr/>
          </p:nvGrpSpPr>
          <p:grpSpPr>
            <a:xfrm rot="0">
              <a:off x="0" y="0"/>
              <a:ext cx="8086504" cy="3188027"/>
              <a:chOff x="0" y="0"/>
              <a:chExt cx="10379418" cy="4091986"/>
            </a:xfrm>
          </p:grpSpPr>
          <p:sp>
            <p:nvSpPr>
              <p:cNvPr name="Freeform 16" id="16"/>
              <p:cNvSpPr/>
              <p:nvPr/>
            </p:nvSpPr>
            <p:spPr>
              <a:xfrm flipH="false" flipV="false" rot="0">
                <a:off x="6290" y="8290"/>
                <a:ext cx="10366807" cy="4075366"/>
              </a:xfrm>
              <a:custGeom>
                <a:avLst/>
                <a:gdLst/>
                <a:ahLst/>
                <a:cxnLst/>
                <a:rect r="r" b="b" t="t" l="l"/>
                <a:pathLst>
                  <a:path h="4075366" w="10366807">
                    <a:moveTo>
                      <a:pt x="0" y="647754"/>
                    </a:moveTo>
                    <a:cubicBezTo>
                      <a:pt x="0" y="289972"/>
                      <a:pt x="220656" y="0"/>
                      <a:pt x="492891" y="0"/>
                    </a:cubicBezTo>
                    <a:lnTo>
                      <a:pt x="9873917" y="0"/>
                    </a:lnTo>
                    <a:cubicBezTo>
                      <a:pt x="10146152" y="0"/>
                      <a:pt x="10366807" y="289972"/>
                      <a:pt x="10366807" y="647754"/>
                    </a:cubicBezTo>
                    <a:lnTo>
                      <a:pt x="10366807" y="3427611"/>
                    </a:lnTo>
                    <a:cubicBezTo>
                      <a:pt x="10366807" y="3785393"/>
                      <a:pt x="10146152" y="4075366"/>
                      <a:pt x="9873917" y="4075366"/>
                    </a:cubicBezTo>
                    <a:lnTo>
                      <a:pt x="492891" y="4075366"/>
                    </a:lnTo>
                    <a:cubicBezTo>
                      <a:pt x="220656" y="4075366"/>
                      <a:pt x="0" y="3785393"/>
                      <a:pt x="0" y="3427611"/>
                    </a:cubicBezTo>
                    <a:close/>
                  </a:path>
                </a:pathLst>
              </a:custGeom>
              <a:solidFill>
                <a:srgbClr val="5E17EB"/>
              </a:solidFill>
            </p:spPr>
          </p:sp>
          <p:sp>
            <p:nvSpPr>
              <p:cNvPr name="Freeform 17" id="17"/>
              <p:cNvSpPr/>
              <p:nvPr/>
            </p:nvSpPr>
            <p:spPr>
              <a:xfrm flipH="false" flipV="false" rot="0">
                <a:off x="0" y="0"/>
                <a:ext cx="10379387" cy="4091946"/>
              </a:xfrm>
              <a:custGeom>
                <a:avLst/>
                <a:gdLst/>
                <a:ahLst/>
                <a:cxnLst/>
                <a:rect r="r" b="b" t="t" l="l"/>
                <a:pathLst>
                  <a:path h="4091946" w="10379387">
                    <a:moveTo>
                      <a:pt x="0" y="656044"/>
                    </a:moveTo>
                    <a:cubicBezTo>
                      <a:pt x="0" y="293620"/>
                      <a:pt x="223549" y="0"/>
                      <a:pt x="499181" y="0"/>
                    </a:cubicBezTo>
                    <a:lnTo>
                      <a:pt x="9880207" y="0"/>
                    </a:lnTo>
                    <a:lnTo>
                      <a:pt x="9880207" y="8290"/>
                    </a:lnTo>
                    <a:lnTo>
                      <a:pt x="9880207" y="0"/>
                    </a:lnTo>
                    <a:cubicBezTo>
                      <a:pt x="10155838" y="0"/>
                      <a:pt x="10379387" y="293620"/>
                      <a:pt x="10379387" y="656044"/>
                    </a:cubicBezTo>
                    <a:lnTo>
                      <a:pt x="10373097" y="656044"/>
                    </a:lnTo>
                    <a:lnTo>
                      <a:pt x="10379387" y="656044"/>
                    </a:lnTo>
                    <a:lnTo>
                      <a:pt x="10379387" y="3435901"/>
                    </a:lnTo>
                    <a:lnTo>
                      <a:pt x="10373097" y="3435901"/>
                    </a:lnTo>
                    <a:lnTo>
                      <a:pt x="10379387" y="3435901"/>
                    </a:lnTo>
                    <a:cubicBezTo>
                      <a:pt x="10379387" y="3798160"/>
                      <a:pt x="10155838" y="4091946"/>
                      <a:pt x="9880207" y="4091946"/>
                    </a:cubicBezTo>
                    <a:lnTo>
                      <a:pt x="9880207" y="4083656"/>
                    </a:lnTo>
                    <a:lnTo>
                      <a:pt x="9880207" y="4091946"/>
                    </a:lnTo>
                    <a:lnTo>
                      <a:pt x="499181" y="4091946"/>
                    </a:lnTo>
                    <a:lnTo>
                      <a:pt x="499181" y="4083656"/>
                    </a:lnTo>
                    <a:lnTo>
                      <a:pt x="499181" y="4091946"/>
                    </a:lnTo>
                    <a:cubicBezTo>
                      <a:pt x="223549" y="4091945"/>
                      <a:pt x="0" y="3798326"/>
                      <a:pt x="0" y="3435901"/>
                    </a:cubicBezTo>
                    <a:lnTo>
                      <a:pt x="0" y="656044"/>
                    </a:lnTo>
                    <a:lnTo>
                      <a:pt x="6290" y="656044"/>
                    </a:lnTo>
                    <a:lnTo>
                      <a:pt x="0" y="656044"/>
                    </a:lnTo>
                    <a:moveTo>
                      <a:pt x="12580" y="656044"/>
                    </a:moveTo>
                    <a:lnTo>
                      <a:pt x="12580" y="3435901"/>
                    </a:lnTo>
                    <a:lnTo>
                      <a:pt x="6290" y="3435901"/>
                    </a:lnTo>
                    <a:lnTo>
                      <a:pt x="12580" y="3435901"/>
                    </a:lnTo>
                    <a:cubicBezTo>
                      <a:pt x="12580" y="3789041"/>
                      <a:pt x="230469" y="4075366"/>
                      <a:pt x="499181" y="4075366"/>
                    </a:cubicBezTo>
                    <a:lnTo>
                      <a:pt x="9880207" y="4075366"/>
                    </a:lnTo>
                    <a:cubicBezTo>
                      <a:pt x="10148919" y="4075366"/>
                      <a:pt x="10366808" y="3789041"/>
                      <a:pt x="10366808" y="3435901"/>
                    </a:cubicBezTo>
                    <a:lnTo>
                      <a:pt x="10366808" y="656044"/>
                    </a:lnTo>
                    <a:cubicBezTo>
                      <a:pt x="10366808" y="302904"/>
                      <a:pt x="10149045" y="16579"/>
                      <a:pt x="9880207" y="16579"/>
                    </a:cubicBezTo>
                    <a:lnTo>
                      <a:pt x="499181" y="16579"/>
                    </a:lnTo>
                    <a:lnTo>
                      <a:pt x="499181" y="8290"/>
                    </a:lnTo>
                    <a:lnTo>
                      <a:pt x="499181" y="16579"/>
                    </a:lnTo>
                    <a:cubicBezTo>
                      <a:pt x="230469" y="16579"/>
                      <a:pt x="12580" y="302904"/>
                      <a:pt x="12580" y="656044"/>
                    </a:cubicBezTo>
                    <a:close/>
                  </a:path>
                </a:pathLst>
              </a:custGeom>
              <a:solidFill>
                <a:srgbClr val="B589FF"/>
              </a:solidFill>
            </p:spPr>
          </p:sp>
        </p:grpSp>
        <p:sp>
          <p:nvSpPr>
            <p:cNvPr name="TextBox 18" id="18"/>
            <p:cNvSpPr txBox="true"/>
            <p:nvPr/>
          </p:nvSpPr>
          <p:spPr>
            <a:xfrm rot="0">
              <a:off x="386731" y="236003"/>
              <a:ext cx="4730823" cy="616194"/>
            </a:xfrm>
            <a:prstGeom prst="rect">
              <a:avLst/>
            </a:prstGeom>
          </p:spPr>
          <p:txBody>
            <a:bodyPr anchor="t" rtlCol="false" tIns="0" lIns="0" bIns="0" rIns="0">
              <a:spAutoFit/>
            </a:bodyPr>
            <a:lstStyle/>
            <a:p>
              <a:pPr algn="l">
                <a:lnSpc>
                  <a:spcPts val="3692"/>
                </a:lnSpc>
              </a:pPr>
              <a:r>
                <a:rPr lang="en-US" sz="3000">
                  <a:solidFill>
                    <a:srgbClr val="FFFFFF"/>
                  </a:solidFill>
                  <a:latin typeface="Anton"/>
                  <a:ea typeface="Anton"/>
                  <a:cs typeface="Anton"/>
                  <a:sym typeface="Anton"/>
                </a:rPr>
                <a:t>Fetch</a:t>
              </a:r>
              <a:r>
                <a:rPr lang="en-US" sz="3000">
                  <a:solidFill>
                    <a:srgbClr val="FFFFFF"/>
                  </a:solidFill>
                  <a:latin typeface="Anton"/>
                  <a:ea typeface="Anton"/>
                  <a:cs typeface="Anton"/>
                  <a:sym typeface="Anton"/>
                </a:rPr>
                <a:t> &amp; NextAuth</a:t>
              </a:r>
            </a:p>
          </p:txBody>
        </p:sp>
        <p:sp>
          <p:nvSpPr>
            <p:cNvPr name="TextBox 19" id="19"/>
            <p:cNvSpPr txBox="true"/>
            <p:nvPr/>
          </p:nvSpPr>
          <p:spPr>
            <a:xfrm rot="0">
              <a:off x="386731" y="881118"/>
              <a:ext cx="7313042" cy="2018486"/>
            </a:xfrm>
            <a:prstGeom prst="rect">
              <a:avLst/>
            </a:prstGeom>
          </p:spPr>
          <p:txBody>
            <a:bodyPr anchor="t" rtlCol="false" tIns="0" lIns="0" bIns="0" rIns="0">
              <a:spAutoFit/>
            </a:bodyPr>
            <a:lstStyle/>
            <a:p>
              <a:pPr algn="l">
                <a:lnSpc>
                  <a:spcPts val="4193"/>
                </a:lnSpc>
              </a:pPr>
              <a:r>
                <a:rPr lang="en-US" sz="2600">
                  <a:solidFill>
                    <a:srgbClr val="FFFFFF"/>
                  </a:solidFill>
                  <a:latin typeface="Roboto Condensed"/>
                  <a:ea typeface="Roboto Condensed"/>
                  <a:cs typeface="Roboto Condensed"/>
                  <a:sym typeface="Roboto Condensed"/>
                </a:rPr>
                <a:t>Client HTTP pour la communication API et solution d'authentification modulaire (connexion par email uniquement).</a:t>
              </a:r>
            </a:p>
          </p:txBody>
        </p:sp>
      </p:grpSp>
      <p:sp>
        <p:nvSpPr>
          <p:cNvPr name="TextBox 20" id="20"/>
          <p:cNvSpPr txBox="true"/>
          <p:nvPr/>
        </p:nvSpPr>
        <p:spPr>
          <a:xfrm rot="0">
            <a:off x="11840789" y="3627315"/>
            <a:ext cx="5628852" cy="1270244"/>
          </a:xfrm>
          <a:prstGeom prst="rect">
            <a:avLst/>
          </a:prstGeom>
        </p:spPr>
        <p:txBody>
          <a:bodyPr anchor="t" rtlCol="false" tIns="0" lIns="0" bIns="0" rIns="0">
            <a:spAutoFit/>
          </a:bodyPr>
          <a:lstStyle/>
          <a:p>
            <a:pPr algn="l">
              <a:lnSpc>
                <a:spcPts val="4923"/>
              </a:lnSpc>
            </a:pPr>
            <a:r>
              <a:rPr lang="en-US" sz="3999">
                <a:solidFill>
                  <a:srgbClr val="FFFFFF"/>
                </a:solidFill>
                <a:latin typeface="StopMotion"/>
                <a:ea typeface="StopMotion"/>
                <a:cs typeface="StopMotion"/>
                <a:sym typeface="StopMotion"/>
              </a:rPr>
              <a:t>Backend et Infrastructure</a:t>
            </a:r>
          </a:p>
        </p:txBody>
      </p:sp>
      <p:grpSp>
        <p:nvGrpSpPr>
          <p:cNvPr name="Group 21" id="21"/>
          <p:cNvGrpSpPr/>
          <p:nvPr/>
        </p:nvGrpSpPr>
        <p:grpSpPr>
          <a:xfrm rot="0">
            <a:off x="11423582" y="5249985"/>
            <a:ext cx="6707596" cy="2259382"/>
            <a:chOff x="0" y="0"/>
            <a:chExt cx="11959196" cy="4028327"/>
          </a:xfrm>
        </p:grpSpPr>
        <p:sp>
          <p:nvSpPr>
            <p:cNvPr name="Freeform 22" id="22"/>
            <p:cNvSpPr/>
            <p:nvPr/>
          </p:nvSpPr>
          <p:spPr>
            <a:xfrm flipH="false" flipV="false" rot="0">
              <a:off x="7247" y="9818"/>
              <a:ext cx="11944666" cy="4008676"/>
            </a:xfrm>
            <a:custGeom>
              <a:avLst/>
              <a:gdLst/>
              <a:ahLst/>
              <a:cxnLst/>
              <a:rect r="r" b="b" t="t" l="l"/>
              <a:pathLst>
                <a:path h="4008676" w="11944666">
                  <a:moveTo>
                    <a:pt x="0" y="767214"/>
                  </a:moveTo>
                  <a:cubicBezTo>
                    <a:pt x="0" y="343450"/>
                    <a:pt x="254531" y="0"/>
                    <a:pt x="568345" y="0"/>
                  </a:cubicBezTo>
                  <a:lnTo>
                    <a:pt x="11376320" y="0"/>
                  </a:lnTo>
                  <a:cubicBezTo>
                    <a:pt x="11690279" y="0"/>
                    <a:pt x="11944666" y="343450"/>
                    <a:pt x="11944666" y="767214"/>
                  </a:cubicBezTo>
                  <a:lnTo>
                    <a:pt x="11944666" y="3241463"/>
                  </a:lnTo>
                  <a:cubicBezTo>
                    <a:pt x="11944666" y="3665227"/>
                    <a:pt x="11690135" y="4008677"/>
                    <a:pt x="11376320" y="4008677"/>
                  </a:cubicBezTo>
                  <a:lnTo>
                    <a:pt x="568345" y="4008677"/>
                  </a:lnTo>
                  <a:cubicBezTo>
                    <a:pt x="254531" y="4008677"/>
                    <a:pt x="0" y="3665227"/>
                    <a:pt x="0" y="3241463"/>
                  </a:cubicBezTo>
                  <a:close/>
                </a:path>
              </a:pathLst>
            </a:custGeom>
            <a:solidFill>
              <a:srgbClr val="5271FF"/>
            </a:solidFill>
          </p:spPr>
        </p:sp>
        <p:sp>
          <p:nvSpPr>
            <p:cNvPr name="Freeform 23" id="23"/>
            <p:cNvSpPr/>
            <p:nvPr/>
          </p:nvSpPr>
          <p:spPr>
            <a:xfrm flipH="false" flipV="false" rot="0">
              <a:off x="0" y="0"/>
              <a:ext cx="11959160" cy="4028313"/>
            </a:xfrm>
            <a:custGeom>
              <a:avLst/>
              <a:gdLst/>
              <a:ahLst/>
              <a:cxnLst/>
              <a:rect r="r" b="b" t="t" l="l"/>
              <a:pathLst>
                <a:path h="4028313" w="11959160">
                  <a:moveTo>
                    <a:pt x="0" y="777032"/>
                  </a:moveTo>
                  <a:cubicBezTo>
                    <a:pt x="0" y="347769"/>
                    <a:pt x="257719" y="0"/>
                    <a:pt x="575592" y="0"/>
                  </a:cubicBezTo>
                  <a:lnTo>
                    <a:pt x="11383567" y="0"/>
                  </a:lnTo>
                  <a:lnTo>
                    <a:pt x="11383567" y="9818"/>
                  </a:lnTo>
                  <a:lnTo>
                    <a:pt x="11383567" y="0"/>
                  </a:lnTo>
                  <a:cubicBezTo>
                    <a:pt x="11701441" y="0"/>
                    <a:pt x="11959160" y="347769"/>
                    <a:pt x="11959160" y="777032"/>
                  </a:cubicBezTo>
                  <a:lnTo>
                    <a:pt x="11951913" y="777032"/>
                  </a:lnTo>
                  <a:lnTo>
                    <a:pt x="11959160" y="777032"/>
                  </a:lnTo>
                  <a:lnTo>
                    <a:pt x="11959160" y="3251281"/>
                  </a:lnTo>
                  <a:lnTo>
                    <a:pt x="11951913" y="3251281"/>
                  </a:lnTo>
                  <a:lnTo>
                    <a:pt x="11959160" y="3251281"/>
                  </a:lnTo>
                  <a:cubicBezTo>
                    <a:pt x="11959160" y="3680544"/>
                    <a:pt x="11701441" y="4028313"/>
                    <a:pt x="11383567" y="4028313"/>
                  </a:cubicBezTo>
                  <a:lnTo>
                    <a:pt x="11383567" y="4018495"/>
                  </a:lnTo>
                  <a:lnTo>
                    <a:pt x="11383567" y="4028313"/>
                  </a:lnTo>
                  <a:lnTo>
                    <a:pt x="575592" y="4028313"/>
                  </a:lnTo>
                  <a:lnTo>
                    <a:pt x="575592" y="4018495"/>
                  </a:lnTo>
                  <a:lnTo>
                    <a:pt x="575592" y="4028313"/>
                  </a:lnTo>
                  <a:cubicBezTo>
                    <a:pt x="257719" y="4028313"/>
                    <a:pt x="0" y="3680544"/>
                    <a:pt x="0" y="3251281"/>
                  </a:cubicBezTo>
                  <a:lnTo>
                    <a:pt x="0" y="777032"/>
                  </a:lnTo>
                  <a:lnTo>
                    <a:pt x="7247" y="777032"/>
                  </a:lnTo>
                  <a:lnTo>
                    <a:pt x="0" y="777032"/>
                  </a:lnTo>
                  <a:moveTo>
                    <a:pt x="14495" y="777032"/>
                  </a:moveTo>
                  <a:lnTo>
                    <a:pt x="14495" y="3251281"/>
                  </a:lnTo>
                  <a:lnTo>
                    <a:pt x="7247" y="3251281"/>
                  </a:lnTo>
                  <a:lnTo>
                    <a:pt x="14495" y="3251281"/>
                  </a:lnTo>
                  <a:cubicBezTo>
                    <a:pt x="14495" y="3669547"/>
                    <a:pt x="265691" y="4008677"/>
                    <a:pt x="575592" y="4008677"/>
                  </a:cubicBezTo>
                  <a:lnTo>
                    <a:pt x="11383567" y="4008677"/>
                  </a:lnTo>
                  <a:cubicBezTo>
                    <a:pt x="11693468" y="4008677"/>
                    <a:pt x="11944665" y="3669547"/>
                    <a:pt x="11944665" y="3251281"/>
                  </a:cubicBezTo>
                  <a:lnTo>
                    <a:pt x="11944665" y="777032"/>
                  </a:lnTo>
                  <a:cubicBezTo>
                    <a:pt x="11944665" y="358766"/>
                    <a:pt x="11693468" y="19637"/>
                    <a:pt x="11383567" y="19637"/>
                  </a:cubicBezTo>
                  <a:lnTo>
                    <a:pt x="575592" y="19637"/>
                  </a:lnTo>
                  <a:lnTo>
                    <a:pt x="575592" y="9818"/>
                  </a:lnTo>
                  <a:lnTo>
                    <a:pt x="575592" y="19637"/>
                  </a:lnTo>
                  <a:cubicBezTo>
                    <a:pt x="265691" y="19637"/>
                    <a:pt x="14495" y="358766"/>
                    <a:pt x="14495" y="777032"/>
                  </a:cubicBezTo>
                  <a:close/>
                </a:path>
              </a:pathLst>
            </a:custGeom>
            <a:solidFill>
              <a:srgbClr val="5271FF"/>
            </a:solidFill>
          </p:spPr>
        </p:sp>
      </p:grpSp>
      <p:sp>
        <p:nvSpPr>
          <p:cNvPr name="TextBox 24" id="24"/>
          <p:cNvSpPr txBox="true"/>
          <p:nvPr/>
        </p:nvSpPr>
        <p:spPr>
          <a:xfrm rot="0">
            <a:off x="11840789" y="5336599"/>
            <a:ext cx="5237664" cy="464527"/>
          </a:xfrm>
          <a:prstGeom prst="rect">
            <a:avLst/>
          </a:prstGeom>
        </p:spPr>
        <p:txBody>
          <a:bodyPr anchor="t" rtlCol="false" tIns="0" lIns="0" bIns="0" rIns="0">
            <a:spAutoFit/>
          </a:bodyPr>
          <a:lstStyle/>
          <a:p>
            <a:pPr algn="l">
              <a:lnSpc>
                <a:spcPts val="3692"/>
              </a:lnSpc>
            </a:pPr>
            <a:r>
              <a:rPr lang="en-US" sz="3000">
                <a:solidFill>
                  <a:srgbClr val="FFFFFF"/>
                </a:solidFill>
                <a:latin typeface="Anton"/>
                <a:ea typeface="Anton"/>
                <a:cs typeface="Anton"/>
                <a:sym typeface="Anton"/>
              </a:rPr>
              <a:t>Python 3.10 &amp; Pytorch &amp; FastAPI</a:t>
            </a:r>
          </a:p>
        </p:txBody>
      </p:sp>
      <p:sp>
        <p:nvSpPr>
          <p:cNvPr name="TextBox 25" id="25"/>
          <p:cNvSpPr txBox="true"/>
          <p:nvPr/>
        </p:nvSpPr>
        <p:spPr>
          <a:xfrm rot="0">
            <a:off x="11814771" y="5839226"/>
            <a:ext cx="6181601" cy="1540058"/>
          </a:xfrm>
          <a:prstGeom prst="rect">
            <a:avLst/>
          </a:prstGeom>
        </p:spPr>
        <p:txBody>
          <a:bodyPr anchor="t" rtlCol="false" tIns="0" lIns="0" bIns="0" rIns="0">
            <a:spAutoFit/>
          </a:bodyPr>
          <a:lstStyle/>
          <a:p>
            <a:pPr algn="l">
              <a:lnSpc>
                <a:spcPts val="4193"/>
              </a:lnSpc>
            </a:pPr>
            <a:r>
              <a:rPr lang="en-US" sz="2600">
                <a:solidFill>
                  <a:srgbClr val="FFFFFF"/>
                </a:solidFill>
                <a:latin typeface="Roboto Condensed"/>
                <a:ea typeface="Roboto Condensed"/>
                <a:cs typeface="Roboto Condensed"/>
                <a:sym typeface="Roboto Condensed"/>
              </a:rPr>
              <a:t>Langage polyvalent et framework web asynchrone, idéal pour des APIs performantes et faciles à documenter.</a:t>
            </a:r>
          </a:p>
        </p:txBody>
      </p:sp>
      <p:grpSp>
        <p:nvGrpSpPr>
          <p:cNvPr name="Group 26" id="26"/>
          <p:cNvGrpSpPr/>
          <p:nvPr/>
        </p:nvGrpSpPr>
        <p:grpSpPr>
          <a:xfrm rot="0">
            <a:off x="10584028" y="7823691"/>
            <a:ext cx="7518574" cy="2254499"/>
            <a:chOff x="0" y="0"/>
            <a:chExt cx="13120770" cy="3934359"/>
          </a:xfrm>
        </p:grpSpPr>
        <p:sp>
          <p:nvSpPr>
            <p:cNvPr name="Freeform 27" id="27"/>
            <p:cNvSpPr/>
            <p:nvPr/>
          </p:nvSpPr>
          <p:spPr>
            <a:xfrm flipH="false" flipV="false" rot="0">
              <a:off x="7951" y="7970"/>
              <a:ext cx="13104828" cy="3918379"/>
            </a:xfrm>
            <a:custGeom>
              <a:avLst/>
              <a:gdLst/>
              <a:ahLst/>
              <a:cxnLst/>
              <a:rect r="r" b="b" t="t" l="l"/>
              <a:pathLst>
                <a:path h="3918379" w="13104828">
                  <a:moveTo>
                    <a:pt x="0" y="622803"/>
                  </a:moveTo>
                  <a:cubicBezTo>
                    <a:pt x="0" y="278803"/>
                    <a:pt x="278935" y="0"/>
                    <a:pt x="623071" y="0"/>
                  </a:cubicBezTo>
                  <a:lnTo>
                    <a:pt x="12481759" y="0"/>
                  </a:lnTo>
                  <a:cubicBezTo>
                    <a:pt x="12825894" y="0"/>
                    <a:pt x="13104828" y="278803"/>
                    <a:pt x="13104828" y="622803"/>
                  </a:cubicBezTo>
                  <a:lnTo>
                    <a:pt x="13104828" y="3295576"/>
                  </a:lnTo>
                  <a:cubicBezTo>
                    <a:pt x="13104828" y="3639576"/>
                    <a:pt x="12825894" y="3918379"/>
                    <a:pt x="12481759" y="3918379"/>
                  </a:cubicBezTo>
                  <a:lnTo>
                    <a:pt x="623071" y="3918379"/>
                  </a:lnTo>
                  <a:cubicBezTo>
                    <a:pt x="278935" y="3918379"/>
                    <a:pt x="0" y="3639576"/>
                    <a:pt x="0" y="3295576"/>
                  </a:cubicBezTo>
                  <a:close/>
                </a:path>
              </a:pathLst>
            </a:custGeom>
            <a:solidFill>
              <a:srgbClr val="0094FF"/>
            </a:solidFill>
          </p:spPr>
        </p:sp>
        <p:sp>
          <p:nvSpPr>
            <p:cNvPr name="Freeform 28" id="28"/>
            <p:cNvSpPr/>
            <p:nvPr/>
          </p:nvSpPr>
          <p:spPr>
            <a:xfrm flipH="false" flipV="false" rot="0">
              <a:off x="0" y="0"/>
              <a:ext cx="13120731" cy="3934320"/>
            </a:xfrm>
            <a:custGeom>
              <a:avLst/>
              <a:gdLst/>
              <a:ahLst/>
              <a:cxnLst/>
              <a:rect r="r" b="b" t="t" l="l"/>
              <a:pathLst>
                <a:path h="3934320" w="13120731">
                  <a:moveTo>
                    <a:pt x="0" y="630773"/>
                  </a:moveTo>
                  <a:cubicBezTo>
                    <a:pt x="0" y="282309"/>
                    <a:pt x="282592" y="0"/>
                    <a:pt x="631022" y="0"/>
                  </a:cubicBezTo>
                  <a:lnTo>
                    <a:pt x="12489710" y="0"/>
                  </a:lnTo>
                  <a:lnTo>
                    <a:pt x="12489710" y="7970"/>
                  </a:lnTo>
                  <a:lnTo>
                    <a:pt x="12489710" y="0"/>
                  </a:lnTo>
                  <a:cubicBezTo>
                    <a:pt x="12838140" y="0"/>
                    <a:pt x="13120731" y="282309"/>
                    <a:pt x="13120731" y="630773"/>
                  </a:cubicBezTo>
                  <a:lnTo>
                    <a:pt x="13112779" y="630773"/>
                  </a:lnTo>
                  <a:lnTo>
                    <a:pt x="13120731" y="630773"/>
                  </a:lnTo>
                  <a:lnTo>
                    <a:pt x="13120731" y="3303546"/>
                  </a:lnTo>
                  <a:lnTo>
                    <a:pt x="13112779" y="3303546"/>
                  </a:lnTo>
                  <a:lnTo>
                    <a:pt x="13120731" y="3303546"/>
                  </a:lnTo>
                  <a:cubicBezTo>
                    <a:pt x="13120731" y="3651851"/>
                    <a:pt x="12838140" y="3934320"/>
                    <a:pt x="12489710" y="3934320"/>
                  </a:cubicBezTo>
                  <a:lnTo>
                    <a:pt x="12489710" y="3926349"/>
                  </a:lnTo>
                  <a:lnTo>
                    <a:pt x="12489710" y="3934320"/>
                  </a:lnTo>
                  <a:lnTo>
                    <a:pt x="631022" y="3934320"/>
                  </a:lnTo>
                  <a:lnTo>
                    <a:pt x="631022" y="3926349"/>
                  </a:lnTo>
                  <a:lnTo>
                    <a:pt x="631022" y="3934320"/>
                  </a:lnTo>
                  <a:cubicBezTo>
                    <a:pt x="282592" y="3934319"/>
                    <a:pt x="0" y="3652010"/>
                    <a:pt x="0" y="3303546"/>
                  </a:cubicBezTo>
                  <a:lnTo>
                    <a:pt x="0" y="630773"/>
                  </a:lnTo>
                  <a:lnTo>
                    <a:pt x="7951" y="630773"/>
                  </a:lnTo>
                  <a:lnTo>
                    <a:pt x="0" y="630773"/>
                  </a:lnTo>
                  <a:moveTo>
                    <a:pt x="15903" y="630773"/>
                  </a:moveTo>
                  <a:lnTo>
                    <a:pt x="15903" y="3303546"/>
                  </a:lnTo>
                  <a:lnTo>
                    <a:pt x="7951" y="3303546"/>
                  </a:lnTo>
                  <a:lnTo>
                    <a:pt x="15903" y="3303546"/>
                  </a:lnTo>
                  <a:cubicBezTo>
                    <a:pt x="15903" y="3643083"/>
                    <a:pt x="291339" y="3918379"/>
                    <a:pt x="631022" y="3918379"/>
                  </a:cubicBezTo>
                  <a:lnTo>
                    <a:pt x="12489710" y="3918379"/>
                  </a:lnTo>
                  <a:cubicBezTo>
                    <a:pt x="12829392" y="3918379"/>
                    <a:pt x="13104828" y="3643083"/>
                    <a:pt x="13104828" y="3303546"/>
                  </a:cubicBezTo>
                  <a:lnTo>
                    <a:pt x="13104828" y="630773"/>
                  </a:lnTo>
                  <a:cubicBezTo>
                    <a:pt x="13104828" y="291236"/>
                    <a:pt x="12829551" y="15941"/>
                    <a:pt x="12489710" y="15941"/>
                  </a:cubicBezTo>
                  <a:lnTo>
                    <a:pt x="631022" y="15941"/>
                  </a:lnTo>
                  <a:lnTo>
                    <a:pt x="631022" y="7970"/>
                  </a:lnTo>
                  <a:lnTo>
                    <a:pt x="631022" y="15941"/>
                  </a:lnTo>
                  <a:cubicBezTo>
                    <a:pt x="291339" y="15941"/>
                    <a:pt x="15903" y="291236"/>
                    <a:pt x="15903" y="630773"/>
                  </a:cubicBezTo>
                  <a:close/>
                </a:path>
              </a:pathLst>
            </a:custGeom>
            <a:solidFill>
              <a:srgbClr val="46D9F7"/>
            </a:solidFill>
          </p:spPr>
        </p:sp>
      </p:grpSp>
      <p:sp>
        <p:nvSpPr>
          <p:cNvPr name="TextBox 29" id="29"/>
          <p:cNvSpPr txBox="true"/>
          <p:nvPr/>
        </p:nvSpPr>
        <p:spPr>
          <a:xfrm rot="0">
            <a:off x="10877907" y="7914438"/>
            <a:ext cx="2653586" cy="464527"/>
          </a:xfrm>
          <a:prstGeom prst="rect">
            <a:avLst/>
          </a:prstGeom>
        </p:spPr>
        <p:txBody>
          <a:bodyPr anchor="t" rtlCol="false" tIns="0" lIns="0" bIns="0" rIns="0">
            <a:spAutoFit/>
          </a:bodyPr>
          <a:lstStyle/>
          <a:p>
            <a:pPr algn="l">
              <a:lnSpc>
                <a:spcPts val="3692"/>
              </a:lnSpc>
            </a:pPr>
            <a:r>
              <a:rPr lang="en-US" sz="3000">
                <a:solidFill>
                  <a:srgbClr val="FFFFFF"/>
                </a:solidFill>
                <a:latin typeface="Anton"/>
                <a:ea typeface="Anton"/>
                <a:cs typeface="Anton"/>
                <a:sym typeface="Anton"/>
              </a:rPr>
              <a:t>Docker &amp; Inngest</a:t>
            </a:r>
          </a:p>
        </p:txBody>
      </p:sp>
      <p:sp>
        <p:nvSpPr>
          <p:cNvPr name="TextBox 30" id="30"/>
          <p:cNvSpPr txBox="true"/>
          <p:nvPr/>
        </p:nvSpPr>
        <p:spPr>
          <a:xfrm rot="0">
            <a:off x="10877907" y="8307268"/>
            <a:ext cx="7410093" cy="1540058"/>
          </a:xfrm>
          <a:prstGeom prst="rect">
            <a:avLst/>
          </a:prstGeom>
        </p:spPr>
        <p:txBody>
          <a:bodyPr anchor="t" rtlCol="false" tIns="0" lIns="0" bIns="0" rIns="0">
            <a:spAutoFit/>
          </a:bodyPr>
          <a:lstStyle/>
          <a:p>
            <a:pPr algn="l">
              <a:lnSpc>
                <a:spcPts val="4193"/>
              </a:lnSpc>
            </a:pPr>
            <a:r>
              <a:rPr lang="en-US" sz="2600">
                <a:solidFill>
                  <a:srgbClr val="FFFFFF"/>
                </a:solidFill>
                <a:latin typeface="Roboto Condensed"/>
                <a:ea typeface="Roboto Condensed"/>
                <a:cs typeface="Roboto Condensed"/>
                <a:sym typeface="Roboto Condensed"/>
              </a:rPr>
              <a:t>Conteneurisation pour la portabilité et infrastructure as Code pour le déploiement automatisé sur AWS (ECR / EC2) et Inngest pour l'orchestration asynchrone.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572388">
            <a:off x="-2634157" y="-1071834"/>
            <a:ext cx="9468805" cy="11043101"/>
          </a:xfrm>
          <a:custGeom>
            <a:avLst/>
            <a:gdLst/>
            <a:ahLst/>
            <a:cxnLst/>
            <a:rect r="r" b="b" t="t" l="l"/>
            <a:pathLst>
              <a:path h="11043101" w="9468805">
                <a:moveTo>
                  <a:pt x="0" y="0"/>
                </a:moveTo>
                <a:lnTo>
                  <a:pt x="9468804" y="0"/>
                </a:lnTo>
                <a:lnTo>
                  <a:pt x="9468804" y="11043101"/>
                </a:lnTo>
                <a:lnTo>
                  <a:pt x="0" y="11043101"/>
                </a:lnTo>
                <a:lnTo>
                  <a:pt x="0" y="0"/>
                </a:lnTo>
                <a:close/>
              </a:path>
            </a:pathLst>
          </a:custGeom>
          <a:blipFill>
            <a:blip r:embed="rId2"/>
            <a:stretch>
              <a:fillRect l="0" t="-21956" r="-51213" b="-6403"/>
            </a:stretch>
          </a:blipFill>
        </p:spPr>
      </p:sp>
      <p:sp>
        <p:nvSpPr>
          <p:cNvPr name="Freeform 3" id="3"/>
          <p:cNvSpPr/>
          <p:nvPr/>
        </p:nvSpPr>
        <p:spPr>
          <a:xfrm flipH="false" flipV="false" rot="0">
            <a:off x="-3890473" y="1028700"/>
            <a:ext cx="7780946" cy="8229600"/>
          </a:xfrm>
          <a:custGeom>
            <a:avLst/>
            <a:gdLst/>
            <a:ahLst/>
            <a:cxnLst/>
            <a:rect r="r" b="b" t="t" l="l"/>
            <a:pathLst>
              <a:path h="8229600" w="7780946">
                <a:moveTo>
                  <a:pt x="0" y="0"/>
                </a:moveTo>
                <a:lnTo>
                  <a:pt x="7780946" y="0"/>
                </a:lnTo>
                <a:lnTo>
                  <a:pt x="7780946" y="8229600"/>
                </a:lnTo>
                <a:lnTo>
                  <a:pt x="0" y="8229600"/>
                </a:lnTo>
                <a:lnTo>
                  <a:pt x="0" y="0"/>
                </a:lnTo>
                <a:close/>
              </a:path>
            </a:pathLst>
          </a:custGeom>
          <a:blipFill>
            <a:blip r:embed="rId3"/>
            <a:stretch>
              <a:fillRect l="0" t="0" r="0" b="0"/>
            </a:stretch>
          </a:blipFill>
        </p:spPr>
      </p:sp>
      <p:sp>
        <p:nvSpPr>
          <p:cNvPr name="TextBox 4" id="4"/>
          <p:cNvSpPr txBox="true"/>
          <p:nvPr/>
        </p:nvSpPr>
        <p:spPr>
          <a:xfrm rot="0">
            <a:off x="5538445" y="1114425"/>
            <a:ext cx="11720855" cy="2665632"/>
          </a:xfrm>
          <a:prstGeom prst="rect">
            <a:avLst/>
          </a:prstGeom>
        </p:spPr>
        <p:txBody>
          <a:bodyPr anchor="t" rtlCol="false" tIns="0" lIns="0" bIns="0" rIns="0">
            <a:spAutoFit/>
          </a:bodyPr>
          <a:lstStyle/>
          <a:p>
            <a:pPr algn="l">
              <a:lnSpc>
                <a:spcPts val="9909"/>
              </a:lnSpc>
            </a:pPr>
            <a:r>
              <a:rPr lang="en-US" sz="9811">
                <a:solidFill>
                  <a:srgbClr val="EDA2FF"/>
                </a:solidFill>
                <a:latin typeface="StopMotion"/>
                <a:ea typeface="StopMotion"/>
                <a:cs typeface="StopMotion"/>
                <a:sym typeface="StopMotion"/>
              </a:rPr>
              <a:t>Architecture logicielle</a:t>
            </a:r>
          </a:p>
        </p:txBody>
      </p:sp>
      <p:sp>
        <p:nvSpPr>
          <p:cNvPr name="AutoShape 5" id="5"/>
          <p:cNvSpPr/>
          <p:nvPr/>
        </p:nvSpPr>
        <p:spPr>
          <a:xfrm>
            <a:off x="5538445" y="4161581"/>
            <a:ext cx="17253835"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1375043">
            <a:off x="16079149" y="7084171"/>
            <a:ext cx="4417702" cy="5151839"/>
          </a:xfrm>
          <a:custGeom>
            <a:avLst/>
            <a:gdLst/>
            <a:ahLst/>
            <a:cxnLst/>
            <a:rect r="r" b="b" t="t" l="l"/>
            <a:pathLst>
              <a:path h="5151839" w="4417702">
                <a:moveTo>
                  <a:pt x="0" y="0"/>
                </a:moveTo>
                <a:lnTo>
                  <a:pt x="4417702" y="0"/>
                </a:lnTo>
                <a:lnTo>
                  <a:pt x="4417702" y="5151839"/>
                </a:lnTo>
                <a:lnTo>
                  <a:pt x="0" y="5151839"/>
                </a:lnTo>
                <a:lnTo>
                  <a:pt x="0" y="0"/>
                </a:lnTo>
                <a:close/>
              </a:path>
            </a:pathLst>
          </a:custGeom>
          <a:blipFill>
            <a:blip r:embed="rId4"/>
            <a:stretch>
              <a:fillRect l="0" t="0" r="0" b="0"/>
            </a:stretch>
          </a:blipFill>
        </p:spPr>
      </p:sp>
      <p:sp>
        <p:nvSpPr>
          <p:cNvPr name="Freeform 7" id="7"/>
          <p:cNvSpPr/>
          <p:nvPr/>
        </p:nvSpPr>
        <p:spPr>
          <a:xfrm flipH="false" flipV="false" rot="0">
            <a:off x="2100245" y="6352314"/>
            <a:ext cx="5576142" cy="316694"/>
          </a:xfrm>
          <a:custGeom>
            <a:avLst/>
            <a:gdLst/>
            <a:ahLst/>
            <a:cxnLst/>
            <a:rect r="r" b="b" t="t" l="l"/>
            <a:pathLst>
              <a:path h="316694" w="5576142">
                <a:moveTo>
                  <a:pt x="0" y="0"/>
                </a:moveTo>
                <a:lnTo>
                  <a:pt x="5576142" y="0"/>
                </a:lnTo>
                <a:lnTo>
                  <a:pt x="5576142" y="316694"/>
                </a:lnTo>
                <a:lnTo>
                  <a:pt x="0" y="3166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105008" y="7033434"/>
            <a:ext cx="4237337" cy="612867"/>
          </a:xfrm>
          <a:prstGeom prst="rect">
            <a:avLst/>
          </a:prstGeom>
        </p:spPr>
        <p:txBody>
          <a:bodyPr anchor="t" rtlCol="false" tIns="0" lIns="0" bIns="0" rIns="0">
            <a:spAutoFit/>
          </a:bodyPr>
          <a:lstStyle/>
          <a:p>
            <a:pPr algn="l">
              <a:lnSpc>
                <a:spcPts val="4999"/>
              </a:lnSpc>
            </a:pPr>
            <a:r>
              <a:rPr lang="en-US" sz="3999">
                <a:solidFill>
                  <a:srgbClr val="FFFFFF"/>
                </a:solidFill>
                <a:latin typeface="Anton"/>
                <a:ea typeface="Anton"/>
                <a:cs typeface="Anton"/>
                <a:sym typeface="Anton"/>
              </a:rPr>
              <a:t>Flux de génération</a:t>
            </a:r>
          </a:p>
        </p:txBody>
      </p:sp>
      <p:sp>
        <p:nvSpPr>
          <p:cNvPr name="TextBox 9" id="9"/>
          <p:cNvSpPr txBox="true"/>
          <p:nvPr/>
        </p:nvSpPr>
        <p:spPr>
          <a:xfrm rot="0">
            <a:off x="2100245" y="7627251"/>
            <a:ext cx="5576142" cy="2236947"/>
          </a:xfrm>
          <a:prstGeom prst="rect">
            <a:avLst/>
          </a:prstGeom>
        </p:spPr>
        <p:txBody>
          <a:bodyPr anchor="t" rtlCol="false" tIns="0" lIns="0" bIns="0" rIns="0">
            <a:spAutoFit/>
          </a:bodyPr>
          <a:lstStyle/>
          <a:p>
            <a:pPr algn="l">
              <a:lnSpc>
                <a:spcPts val="6026"/>
              </a:lnSpc>
            </a:pPr>
            <a:r>
              <a:rPr lang="en-US" sz="3699">
                <a:solidFill>
                  <a:srgbClr val="FFFFFF"/>
                </a:solidFill>
                <a:latin typeface="Roboto Condensed"/>
                <a:ea typeface="Roboto Condensed"/>
                <a:cs typeface="Roboto Condensed"/>
                <a:sym typeface="Roboto Condensed"/>
              </a:rPr>
              <a:t>Utilisateur → Next.js → FastAPI → Inngest/Worker → IA → S3/BDD → Frontend</a:t>
            </a:r>
          </a:p>
        </p:txBody>
      </p:sp>
      <p:sp>
        <p:nvSpPr>
          <p:cNvPr name="Freeform 10" id="10"/>
          <p:cNvSpPr/>
          <p:nvPr/>
        </p:nvSpPr>
        <p:spPr>
          <a:xfrm flipH="false" flipV="false" rot="0">
            <a:off x="8101590" y="5935685"/>
            <a:ext cx="4850524" cy="275478"/>
          </a:xfrm>
          <a:custGeom>
            <a:avLst/>
            <a:gdLst/>
            <a:ahLst/>
            <a:cxnLst/>
            <a:rect r="r" b="b" t="t" l="l"/>
            <a:pathLst>
              <a:path h="275478" w="4850524">
                <a:moveTo>
                  <a:pt x="0" y="0"/>
                </a:moveTo>
                <a:lnTo>
                  <a:pt x="4850524" y="0"/>
                </a:lnTo>
                <a:lnTo>
                  <a:pt x="4850524" y="275478"/>
                </a:lnTo>
                <a:lnTo>
                  <a:pt x="0" y="2754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8106353" y="6606787"/>
            <a:ext cx="3544044" cy="612867"/>
          </a:xfrm>
          <a:prstGeom prst="rect">
            <a:avLst/>
          </a:prstGeom>
        </p:spPr>
        <p:txBody>
          <a:bodyPr anchor="t" rtlCol="false" tIns="0" lIns="0" bIns="0" rIns="0">
            <a:spAutoFit/>
          </a:bodyPr>
          <a:lstStyle/>
          <a:p>
            <a:pPr algn="l">
              <a:lnSpc>
                <a:spcPts val="4999"/>
              </a:lnSpc>
            </a:pPr>
            <a:r>
              <a:rPr lang="en-US" sz="3999">
                <a:solidFill>
                  <a:srgbClr val="FFFFFF"/>
                </a:solidFill>
                <a:latin typeface="Anton"/>
                <a:ea typeface="Anton"/>
                <a:cs typeface="Anton"/>
                <a:sym typeface="Anton"/>
              </a:rPr>
              <a:t>Modules clés</a:t>
            </a:r>
          </a:p>
        </p:txBody>
      </p:sp>
      <p:sp>
        <p:nvSpPr>
          <p:cNvPr name="TextBox 12" id="12"/>
          <p:cNvSpPr txBox="true"/>
          <p:nvPr/>
        </p:nvSpPr>
        <p:spPr>
          <a:xfrm rot="0">
            <a:off x="8101590" y="7344978"/>
            <a:ext cx="5059561" cy="2236947"/>
          </a:xfrm>
          <a:prstGeom prst="rect">
            <a:avLst/>
          </a:prstGeom>
        </p:spPr>
        <p:txBody>
          <a:bodyPr anchor="t" rtlCol="false" tIns="0" lIns="0" bIns="0" rIns="0">
            <a:spAutoFit/>
          </a:bodyPr>
          <a:lstStyle/>
          <a:p>
            <a:pPr algn="l">
              <a:lnSpc>
                <a:spcPts val="6026"/>
              </a:lnSpc>
            </a:pPr>
            <a:r>
              <a:rPr lang="en-US" sz="3699">
                <a:solidFill>
                  <a:srgbClr val="FFFFFF"/>
                </a:solidFill>
                <a:latin typeface="Roboto Condensed"/>
                <a:ea typeface="Roboto Condensed"/>
                <a:cs typeface="Roboto Condensed"/>
                <a:sym typeface="Roboto Condensed"/>
              </a:rPr>
              <a:t>Authentification, Génération multimédia, Stockage &amp; Historique</a:t>
            </a:r>
          </a:p>
        </p:txBody>
      </p:sp>
      <p:sp>
        <p:nvSpPr>
          <p:cNvPr name="Freeform 13" id="13"/>
          <p:cNvSpPr/>
          <p:nvPr/>
        </p:nvSpPr>
        <p:spPr>
          <a:xfrm flipH="false" flipV="false" rot="0">
            <a:off x="13392249" y="5517026"/>
            <a:ext cx="5020981" cy="285158"/>
          </a:xfrm>
          <a:custGeom>
            <a:avLst/>
            <a:gdLst/>
            <a:ahLst/>
            <a:cxnLst/>
            <a:rect r="r" b="b" t="t" l="l"/>
            <a:pathLst>
              <a:path h="285158" w="5020981">
                <a:moveTo>
                  <a:pt x="0" y="0"/>
                </a:moveTo>
                <a:lnTo>
                  <a:pt x="5020981" y="0"/>
                </a:lnTo>
                <a:lnTo>
                  <a:pt x="5020981" y="285158"/>
                </a:lnTo>
                <a:lnTo>
                  <a:pt x="0" y="2851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3392249" y="6181586"/>
            <a:ext cx="3544044" cy="612867"/>
          </a:xfrm>
          <a:prstGeom prst="rect">
            <a:avLst/>
          </a:prstGeom>
        </p:spPr>
        <p:txBody>
          <a:bodyPr anchor="t" rtlCol="false" tIns="0" lIns="0" bIns="0" rIns="0">
            <a:spAutoFit/>
          </a:bodyPr>
          <a:lstStyle/>
          <a:p>
            <a:pPr algn="l">
              <a:lnSpc>
                <a:spcPts val="4999"/>
              </a:lnSpc>
            </a:pPr>
            <a:r>
              <a:rPr lang="en-US" sz="3999">
                <a:solidFill>
                  <a:srgbClr val="FFFFFF"/>
                </a:solidFill>
                <a:latin typeface="Anton"/>
                <a:ea typeface="Anton"/>
                <a:cs typeface="Anton"/>
                <a:sym typeface="Anton"/>
              </a:rPr>
              <a:t>Sécurité</a:t>
            </a:r>
          </a:p>
        </p:txBody>
      </p:sp>
      <p:sp>
        <p:nvSpPr>
          <p:cNvPr name="TextBox 15" id="15"/>
          <p:cNvSpPr txBox="true"/>
          <p:nvPr/>
        </p:nvSpPr>
        <p:spPr>
          <a:xfrm rot="0">
            <a:off x="13392249" y="6765583"/>
            <a:ext cx="5151090" cy="712947"/>
          </a:xfrm>
          <a:prstGeom prst="rect">
            <a:avLst/>
          </a:prstGeom>
        </p:spPr>
        <p:txBody>
          <a:bodyPr anchor="t" rtlCol="false" tIns="0" lIns="0" bIns="0" rIns="0">
            <a:spAutoFit/>
          </a:bodyPr>
          <a:lstStyle/>
          <a:p>
            <a:pPr algn="l">
              <a:lnSpc>
                <a:spcPts val="6026"/>
              </a:lnSpc>
            </a:pPr>
            <a:r>
              <a:rPr lang="en-US" sz="3699">
                <a:solidFill>
                  <a:srgbClr val="FFFFFF"/>
                </a:solidFill>
                <a:latin typeface="Roboto Condensed"/>
                <a:ea typeface="Roboto Condensed"/>
                <a:cs typeface="Roboto Condensed"/>
                <a:sym typeface="Roboto Condensed"/>
              </a:rPr>
              <a:t>API Key, HTTPS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447354">
            <a:off x="13394720" y="-236215"/>
            <a:ext cx="10296693" cy="12008635"/>
          </a:xfrm>
          <a:custGeom>
            <a:avLst/>
            <a:gdLst/>
            <a:ahLst/>
            <a:cxnLst/>
            <a:rect r="r" b="b" t="t" l="l"/>
            <a:pathLst>
              <a:path h="12008635" w="10296693">
                <a:moveTo>
                  <a:pt x="0" y="0"/>
                </a:moveTo>
                <a:lnTo>
                  <a:pt x="10296693" y="0"/>
                </a:lnTo>
                <a:lnTo>
                  <a:pt x="10296693" y="12008635"/>
                </a:lnTo>
                <a:lnTo>
                  <a:pt x="0" y="12008635"/>
                </a:lnTo>
                <a:lnTo>
                  <a:pt x="0" y="0"/>
                </a:lnTo>
                <a:close/>
              </a:path>
            </a:pathLst>
          </a:custGeom>
          <a:blipFill>
            <a:blip r:embed="rId2"/>
            <a:stretch>
              <a:fillRect l="0" t="-21956" r="-51213" b="-6403"/>
            </a:stretch>
          </a:blipFill>
        </p:spPr>
      </p:sp>
      <p:sp>
        <p:nvSpPr>
          <p:cNvPr name="Freeform 3" id="3"/>
          <p:cNvSpPr/>
          <p:nvPr/>
        </p:nvSpPr>
        <p:spPr>
          <a:xfrm flipH="false" flipV="false" rot="0">
            <a:off x="12850586" y="-2461498"/>
            <a:ext cx="8817429" cy="8229600"/>
          </a:xfrm>
          <a:custGeom>
            <a:avLst/>
            <a:gdLst/>
            <a:ahLst/>
            <a:cxnLst/>
            <a:rect r="r" b="b" t="t" l="l"/>
            <a:pathLst>
              <a:path h="8229600" w="8817429">
                <a:moveTo>
                  <a:pt x="0" y="0"/>
                </a:moveTo>
                <a:lnTo>
                  <a:pt x="8817428" y="0"/>
                </a:lnTo>
                <a:lnTo>
                  <a:pt x="8817428"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97003" y="-515286"/>
            <a:ext cx="5949146" cy="2507565"/>
          </a:xfrm>
          <a:custGeom>
            <a:avLst/>
            <a:gdLst/>
            <a:ahLst/>
            <a:cxnLst/>
            <a:rect r="r" b="b" t="t" l="l"/>
            <a:pathLst>
              <a:path h="2507565" w="5949146">
                <a:moveTo>
                  <a:pt x="0" y="0"/>
                </a:moveTo>
                <a:lnTo>
                  <a:pt x="5949146" y="0"/>
                </a:lnTo>
                <a:lnTo>
                  <a:pt x="5949146" y="2507565"/>
                </a:lnTo>
                <a:lnTo>
                  <a:pt x="0" y="2507565"/>
                </a:lnTo>
                <a:lnTo>
                  <a:pt x="0" y="0"/>
                </a:lnTo>
                <a:close/>
              </a:path>
            </a:pathLst>
          </a:custGeom>
          <a:blipFill>
            <a:blip r:embed="rId4"/>
            <a:stretch>
              <a:fillRect l="0" t="0" r="0" b="0"/>
            </a:stretch>
          </a:blipFill>
        </p:spPr>
      </p:sp>
      <p:sp>
        <p:nvSpPr>
          <p:cNvPr name="TextBox 5" id="5"/>
          <p:cNvSpPr txBox="true"/>
          <p:nvPr/>
        </p:nvSpPr>
        <p:spPr>
          <a:xfrm rot="0">
            <a:off x="1028700" y="415232"/>
            <a:ext cx="15212733" cy="2523330"/>
          </a:xfrm>
          <a:prstGeom prst="rect">
            <a:avLst/>
          </a:prstGeom>
        </p:spPr>
        <p:txBody>
          <a:bodyPr anchor="t" rtlCol="false" tIns="0" lIns="0" bIns="0" rIns="0">
            <a:spAutoFit/>
          </a:bodyPr>
          <a:lstStyle/>
          <a:p>
            <a:pPr algn="l">
              <a:lnSpc>
                <a:spcPts val="9777"/>
              </a:lnSpc>
            </a:pPr>
            <a:r>
              <a:rPr lang="en-US" sz="7638">
                <a:solidFill>
                  <a:srgbClr val="EDA2FF"/>
                </a:solidFill>
                <a:latin typeface="StopMotion"/>
                <a:ea typeface="StopMotion"/>
                <a:cs typeface="StopMotion"/>
                <a:sym typeface="StopMotion"/>
              </a:rPr>
              <a:t>FLUX DYNAMIQUE DE GENERATION MULTIMEDIA</a:t>
            </a:r>
          </a:p>
        </p:txBody>
      </p:sp>
      <p:sp>
        <p:nvSpPr>
          <p:cNvPr name="AutoShape 6" id="6"/>
          <p:cNvSpPr/>
          <p:nvPr/>
        </p:nvSpPr>
        <p:spPr>
          <a:xfrm flipV="true">
            <a:off x="-652492" y="2938562"/>
            <a:ext cx="12404898" cy="0"/>
          </a:xfrm>
          <a:prstGeom prst="line">
            <a:avLst/>
          </a:prstGeom>
          <a:ln cap="flat" w="9525">
            <a:solidFill>
              <a:srgbClr val="FFFFFF"/>
            </a:solidFill>
            <a:prstDash val="solid"/>
            <a:headEnd type="none" len="sm" w="sm"/>
            <a:tailEnd type="none" len="sm" w="sm"/>
          </a:ln>
        </p:spPr>
      </p:sp>
      <p:grpSp>
        <p:nvGrpSpPr>
          <p:cNvPr name="Group 7" id="7"/>
          <p:cNvGrpSpPr>
            <a:grpSpLocks noChangeAspect="true"/>
          </p:cNvGrpSpPr>
          <p:nvPr/>
        </p:nvGrpSpPr>
        <p:grpSpPr>
          <a:xfrm rot="0">
            <a:off x="914380" y="3353889"/>
            <a:ext cx="1050232" cy="1260363"/>
            <a:chOff x="0" y="0"/>
            <a:chExt cx="1470818" cy="1765102"/>
          </a:xfrm>
        </p:grpSpPr>
        <p:sp>
          <p:nvSpPr>
            <p:cNvPr name="Freeform 8" id="8" descr="preencoded.png"/>
            <p:cNvSpPr/>
            <p:nvPr/>
          </p:nvSpPr>
          <p:spPr>
            <a:xfrm flipH="false" flipV="false" rot="0">
              <a:off x="0" y="0"/>
              <a:ext cx="1470787" cy="1765046"/>
            </a:xfrm>
            <a:custGeom>
              <a:avLst/>
              <a:gdLst/>
              <a:ahLst/>
              <a:cxnLst/>
              <a:rect r="r" b="b" t="t" l="l"/>
              <a:pathLst>
                <a:path h="1765046" w="1470787">
                  <a:moveTo>
                    <a:pt x="0" y="0"/>
                  </a:moveTo>
                  <a:lnTo>
                    <a:pt x="1470787" y="0"/>
                  </a:lnTo>
                  <a:lnTo>
                    <a:pt x="1470787" y="1765046"/>
                  </a:lnTo>
                  <a:lnTo>
                    <a:pt x="0" y="1765046"/>
                  </a:lnTo>
                  <a:lnTo>
                    <a:pt x="0" y="0"/>
                  </a:lnTo>
                  <a:close/>
                </a:path>
              </a:pathLst>
            </a:custGeom>
            <a:blipFill>
              <a:blip r:embed="rId5"/>
              <a:stretch>
                <a:fillRect l="-75" t="0" r="-77" b="-3"/>
              </a:stretch>
            </a:blipFill>
          </p:spPr>
        </p:sp>
      </p:grpSp>
      <p:sp>
        <p:nvSpPr>
          <p:cNvPr name="TextBox 9" id="9"/>
          <p:cNvSpPr txBox="true"/>
          <p:nvPr/>
        </p:nvSpPr>
        <p:spPr>
          <a:xfrm rot="0">
            <a:off x="2174602" y="3244201"/>
            <a:ext cx="2625721" cy="497579"/>
          </a:xfrm>
          <a:prstGeom prst="rect">
            <a:avLst/>
          </a:prstGeom>
        </p:spPr>
        <p:txBody>
          <a:bodyPr anchor="t" rtlCol="false" tIns="0" lIns="0" bIns="0" rIns="0">
            <a:spAutoFit/>
          </a:bodyPr>
          <a:lstStyle/>
          <a:p>
            <a:pPr algn="l">
              <a:lnSpc>
                <a:spcPts val="4047"/>
              </a:lnSpc>
            </a:pPr>
            <a:r>
              <a:rPr lang="en-US" sz="3199">
                <a:solidFill>
                  <a:srgbClr val="FFFFFF"/>
                </a:solidFill>
                <a:latin typeface="Anton"/>
                <a:ea typeface="Anton"/>
                <a:cs typeface="Anton"/>
                <a:sym typeface="Anton"/>
              </a:rPr>
              <a:t>Requête Client</a:t>
            </a:r>
          </a:p>
        </p:txBody>
      </p:sp>
      <p:sp>
        <p:nvSpPr>
          <p:cNvPr name="TextBox 10" id="10"/>
          <p:cNvSpPr txBox="true"/>
          <p:nvPr/>
        </p:nvSpPr>
        <p:spPr>
          <a:xfrm rot="0">
            <a:off x="2174602" y="3698557"/>
            <a:ext cx="8084492" cy="1039235"/>
          </a:xfrm>
          <a:prstGeom prst="rect">
            <a:avLst/>
          </a:prstGeom>
        </p:spPr>
        <p:txBody>
          <a:bodyPr anchor="t" rtlCol="false" tIns="0" lIns="0" bIns="0" rIns="0">
            <a:spAutoFit/>
          </a:bodyPr>
          <a:lstStyle/>
          <a:p>
            <a:pPr algn="l">
              <a:lnSpc>
                <a:spcPts val="4237"/>
              </a:lnSpc>
            </a:pPr>
            <a:r>
              <a:rPr lang="en-US" sz="2600">
                <a:solidFill>
                  <a:srgbClr val="FFFFFF"/>
                </a:solidFill>
                <a:latin typeface="Roboto Condensed"/>
                <a:ea typeface="Roboto Condensed"/>
                <a:cs typeface="Roboto Condensed"/>
                <a:sym typeface="Roboto Condensed"/>
              </a:rPr>
              <a:t>L'utilisateur soumet une requête (texte, paramètres) via le frontend </a:t>
            </a:r>
            <a:r>
              <a:rPr lang="en-US" sz="2600" b="true">
                <a:solidFill>
                  <a:srgbClr val="FFFFFF"/>
                </a:solidFill>
                <a:latin typeface="Roboto Condensed Bold"/>
                <a:ea typeface="Roboto Condensed Bold"/>
                <a:cs typeface="Roboto Condensed Bold"/>
                <a:sym typeface="Roboto Condensed Bold"/>
              </a:rPr>
              <a:t>Next.js</a:t>
            </a:r>
            <a:r>
              <a:rPr lang="en-US" sz="2600">
                <a:solidFill>
                  <a:srgbClr val="FFFFFF"/>
                </a:solidFill>
                <a:latin typeface="Roboto Condensed"/>
                <a:ea typeface="Roboto Condensed"/>
                <a:cs typeface="Roboto Condensed"/>
                <a:sym typeface="Roboto Condensed"/>
              </a:rPr>
              <a:t>.</a:t>
            </a:r>
          </a:p>
        </p:txBody>
      </p:sp>
      <p:grpSp>
        <p:nvGrpSpPr>
          <p:cNvPr name="Group 11" id="11"/>
          <p:cNvGrpSpPr>
            <a:grpSpLocks noChangeAspect="true"/>
          </p:cNvGrpSpPr>
          <p:nvPr/>
        </p:nvGrpSpPr>
        <p:grpSpPr>
          <a:xfrm rot="0">
            <a:off x="914380" y="5347392"/>
            <a:ext cx="1050232" cy="1260363"/>
            <a:chOff x="0" y="0"/>
            <a:chExt cx="1470818" cy="1765102"/>
          </a:xfrm>
        </p:grpSpPr>
        <p:sp>
          <p:nvSpPr>
            <p:cNvPr name="Freeform 12" id="12" descr="preencoded.png"/>
            <p:cNvSpPr/>
            <p:nvPr/>
          </p:nvSpPr>
          <p:spPr>
            <a:xfrm flipH="false" flipV="false" rot="0">
              <a:off x="0" y="0"/>
              <a:ext cx="1470787" cy="1765046"/>
            </a:xfrm>
            <a:custGeom>
              <a:avLst/>
              <a:gdLst/>
              <a:ahLst/>
              <a:cxnLst/>
              <a:rect r="r" b="b" t="t" l="l"/>
              <a:pathLst>
                <a:path h="1765046" w="1470787">
                  <a:moveTo>
                    <a:pt x="0" y="0"/>
                  </a:moveTo>
                  <a:lnTo>
                    <a:pt x="1470787" y="0"/>
                  </a:lnTo>
                  <a:lnTo>
                    <a:pt x="1470787" y="1765046"/>
                  </a:lnTo>
                  <a:lnTo>
                    <a:pt x="0" y="1765046"/>
                  </a:lnTo>
                  <a:lnTo>
                    <a:pt x="0" y="0"/>
                  </a:lnTo>
                  <a:close/>
                </a:path>
              </a:pathLst>
            </a:custGeom>
            <a:blipFill>
              <a:blip r:embed="rId6"/>
              <a:stretch>
                <a:fillRect l="-75" t="0" r="-77" b="-3"/>
              </a:stretch>
            </a:blipFill>
          </p:spPr>
        </p:sp>
      </p:grpSp>
      <p:sp>
        <p:nvSpPr>
          <p:cNvPr name="TextBox 13" id="13"/>
          <p:cNvSpPr txBox="true"/>
          <p:nvPr/>
        </p:nvSpPr>
        <p:spPr>
          <a:xfrm rot="0">
            <a:off x="2174602" y="5328342"/>
            <a:ext cx="2625721" cy="497579"/>
          </a:xfrm>
          <a:prstGeom prst="rect">
            <a:avLst/>
          </a:prstGeom>
        </p:spPr>
        <p:txBody>
          <a:bodyPr anchor="t" rtlCol="false" tIns="0" lIns="0" bIns="0" rIns="0">
            <a:spAutoFit/>
          </a:bodyPr>
          <a:lstStyle/>
          <a:p>
            <a:pPr algn="l">
              <a:lnSpc>
                <a:spcPts val="4047"/>
              </a:lnSpc>
            </a:pPr>
            <a:r>
              <a:rPr lang="en-US" sz="3199">
                <a:solidFill>
                  <a:srgbClr val="FFFFFF"/>
                </a:solidFill>
                <a:latin typeface="Anton"/>
                <a:ea typeface="Anton"/>
                <a:cs typeface="Anton"/>
                <a:sym typeface="Anton"/>
              </a:rPr>
              <a:t>API Gateway</a:t>
            </a:r>
          </a:p>
        </p:txBody>
      </p:sp>
      <p:sp>
        <p:nvSpPr>
          <p:cNvPr name="TextBox 14" id="14"/>
          <p:cNvSpPr txBox="true"/>
          <p:nvPr/>
        </p:nvSpPr>
        <p:spPr>
          <a:xfrm rot="0">
            <a:off x="2174602" y="5778295"/>
            <a:ext cx="7657651" cy="1039235"/>
          </a:xfrm>
          <a:prstGeom prst="rect">
            <a:avLst/>
          </a:prstGeom>
        </p:spPr>
        <p:txBody>
          <a:bodyPr anchor="t" rtlCol="false" tIns="0" lIns="0" bIns="0" rIns="0">
            <a:spAutoFit/>
          </a:bodyPr>
          <a:lstStyle/>
          <a:p>
            <a:pPr algn="l">
              <a:lnSpc>
                <a:spcPts val="4237"/>
              </a:lnSpc>
            </a:pPr>
            <a:r>
              <a:rPr lang="en-US" sz="2600">
                <a:solidFill>
                  <a:srgbClr val="FFFFFF"/>
                </a:solidFill>
                <a:latin typeface="Roboto Condensed"/>
                <a:ea typeface="Roboto Condensed"/>
                <a:cs typeface="Roboto Condensed"/>
                <a:sym typeface="Roboto Condensed"/>
              </a:rPr>
              <a:t>La requête est reçue par l'API </a:t>
            </a:r>
            <a:r>
              <a:rPr lang="en-US" sz="2600" b="true">
                <a:solidFill>
                  <a:srgbClr val="FFFFFF"/>
                </a:solidFill>
                <a:latin typeface="Roboto Condensed Bold"/>
                <a:ea typeface="Roboto Condensed Bold"/>
                <a:cs typeface="Roboto Condensed Bold"/>
                <a:sym typeface="Roboto Condensed Bold"/>
              </a:rPr>
              <a:t>FastAPI</a:t>
            </a:r>
            <a:r>
              <a:rPr lang="en-US" sz="2600">
                <a:solidFill>
                  <a:srgbClr val="FFFFFF"/>
                </a:solidFill>
                <a:latin typeface="Roboto Condensed"/>
                <a:ea typeface="Roboto Condensed"/>
                <a:cs typeface="Roboto Condensed"/>
                <a:sym typeface="Roboto Condensed"/>
              </a:rPr>
              <a:t>, qui valide et authentifie la demande.</a:t>
            </a:r>
          </a:p>
        </p:txBody>
      </p:sp>
      <p:grpSp>
        <p:nvGrpSpPr>
          <p:cNvPr name="Group 15" id="15"/>
          <p:cNvGrpSpPr>
            <a:grpSpLocks noChangeAspect="true"/>
          </p:cNvGrpSpPr>
          <p:nvPr/>
        </p:nvGrpSpPr>
        <p:grpSpPr>
          <a:xfrm rot="0">
            <a:off x="914380" y="7340895"/>
            <a:ext cx="1050232" cy="1260363"/>
            <a:chOff x="0" y="0"/>
            <a:chExt cx="1470818" cy="1765102"/>
          </a:xfrm>
        </p:grpSpPr>
        <p:sp>
          <p:nvSpPr>
            <p:cNvPr name="Freeform 16" id="16" descr="preencoded.png"/>
            <p:cNvSpPr/>
            <p:nvPr/>
          </p:nvSpPr>
          <p:spPr>
            <a:xfrm flipH="false" flipV="false" rot="0">
              <a:off x="0" y="0"/>
              <a:ext cx="1470787" cy="1765046"/>
            </a:xfrm>
            <a:custGeom>
              <a:avLst/>
              <a:gdLst/>
              <a:ahLst/>
              <a:cxnLst/>
              <a:rect r="r" b="b" t="t" l="l"/>
              <a:pathLst>
                <a:path h="1765046" w="1470787">
                  <a:moveTo>
                    <a:pt x="0" y="0"/>
                  </a:moveTo>
                  <a:lnTo>
                    <a:pt x="1470787" y="0"/>
                  </a:lnTo>
                  <a:lnTo>
                    <a:pt x="1470787" y="1765046"/>
                  </a:lnTo>
                  <a:lnTo>
                    <a:pt x="0" y="1765046"/>
                  </a:lnTo>
                  <a:lnTo>
                    <a:pt x="0" y="0"/>
                  </a:lnTo>
                  <a:close/>
                </a:path>
              </a:pathLst>
            </a:custGeom>
            <a:blipFill>
              <a:blip r:embed="rId7"/>
              <a:stretch>
                <a:fillRect l="-75" t="0" r="-77" b="-3"/>
              </a:stretch>
            </a:blipFill>
          </p:spPr>
        </p:sp>
      </p:grpSp>
      <p:sp>
        <p:nvSpPr>
          <p:cNvPr name="TextBox 17" id="17"/>
          <p:cNvSpPr txBox="true"/>
          <p:nvPr/>
        </p:nvSpPr>
        <p:spPr>
          <a:xfrm rot="0">
            <a:off x="2174602" y="7338802"/>
            <a:ext cx="4542245" cy="497579"/>
          </a:xfrm>
          <a:prstGeom prst="rect">
            <a:avLst/>
          </a:prstGeom>
        </p:spPr>
        <p:txBody>
          <a:bodyPr anchor="t" rtlCol="false" tIns="0" lIns="0" bIns="0" rIns="0">
            <a:spAutoFit/>
          </a:bodyPr>
          <a:lstStyle/>
          <a:p>
            <a:pPr algn="l">
              <a:lnSpc>
                <a:spcPts val="4047"/>
              </a:lnSpc>
            </a:pPr>
            <a:r>
              <a:rPr lang="en-US" sz="3199">
                <a:solidFill>
                  <a:srgbClr val="FFFFFF"/>
                </a:solidFill>
                <a:latin typeface="Anton"/>
                <a:ea typeface="Anton"/>
                <a:cs typeface="Anton"/>
                <a:sym typeface="Anton"/>
              </a:rPr>
              <a:t>Orchestrateur Asynchrone</a:t>
            </a:r>
          </a:p>
        </p:txBody>
      </p:sp>
      <p:sp>
        <p:nvSpPr>
          <p:cNvPr name="TextBox 18" id="18"/>
          <p:cNvSpPr txBox="true"/>
          <p:nvPr/>
        </p:nvSpPr>
        <p:spPr>
          <a:xfrm rot="0">
            <a:off x="2174602" y="7788756"/>
            <a:ext cx="7235294" cy="1039235"/>
          </a:xfrm>
          <a:prstGeom prst="rect">
            <a:avLst/>
          </a:prstGeom>
        </p:spPr>
        <p:txBody>
          <a:bodyPr anchor="t" rtlCol="false" tIns="0" lIns="0" bIns="0" rIns="0">
            <a:spAutoFit/>
          </a:bodyPr>
          <a:lstStyle/>
          <a:p>
            <a:pPr algn="l">
              <a:lnSpc>
                <a:spcPts val="4237"/>
              </a:lnSpc>
            </a:pPr>
            <a:r>
              <a:rPr lang="en-US" sz="2600" b="true">
                <a:solidFill>
                  <a:srgbClr val="FFFFFF"/>
                </a:solidFill>
                <a:latin typeface="Roboto Condensed Bold"/>
                <a:ea typeface="Roboto Condensed Bold"/>
                <a:cs typeface="Roboto Condensed Bold"/>
                <a:sym typeface="Roboto Condensed Bold"/>
              </a:rPr>
              <a:t>Inngest</a:t>
            </a:r>
            <a:r>
              <a:rPr lang="en-US" sz="2600">
                <a:solidFill>
                  <a:srgbClr val="FFFFFF"/>
                </a:solidFill>
                <a:latin typeface="Roboto Condensed"/>
                <a:ea typeface="Roboto Condensed"/>
                <a:cs typeface="Roboto Condensed"/>
                <a:sym typeface="Roboto Condensed"/>
              </a:rPr>
              <a:t> orchestre le flux, distribuant la tâche à un worker dédié à l'IA.</a:t>
            </a:r>
          </a:p>
        </p:txBody>
      </p:sp>
      <p:grpSp>
        <p:nvGrpSpPr>
          <p:cNvPr name="Group 19" id="19"/>
          <p:cNvGrpSpPr>
            <a:grpSpLocks noChangeAspect="true"/>
          </p:cNvGrpSpPr>
          <p:nvPr/>
        </p:nvGrpSpPr>
        <p:grpSpPr>
          <a:xfrm rot="0">
            <a:off x="9229234" y="4302144"/>
            <a:ext cx="1029860" cy="1235916"/>
            <a:chOff x="0" y="0"/>
            <a:chExt cx="1470818" cy="1765102"/>
          </a:xfrm>
        </p:grpSpPr>
        <p:sp>
          <p:nvSpPr>
            <p:cNvPr name="Freeform 20" id="20" descr="preencoded.png"/>
            <p:cNvSpPr/>
            <p:nvPr/>
          </p:nvSpPr>
          <p:spPr>
            <a:xfrm flipH="false" flipV="false" rot="0">
              <a:off x="0" y="0"/>
              <a:ext cx="1470787" cy="1765046"/>
            </a:xfrm>
            <a:custGeom>
              <a:avLst/>
              <a:gdLst/>
              <a:ahLst/>
              <a:cxnLst/>
              <a:rect r="r" b="b" t="t" l="l"/>
              <a:pathLst>
                <a:path h="1765046" w="1470787">
                  <a:moveTo>
                    <a:pt x="0" y="0"/>
                  </a:moveTo>
                  <a:lnTo>
                    <a:pt x="1470787" y="0"/>
                  </a:lnTo>
                  <a:lnTo>
                    <a:pt x="1470787" y="1765046"/>
                  </a:lnTo>
                  <a:lnTo>
                    <a:pt x="0" y="1765046"/>
                  </a:lnTo>
                  <a:lnTo>
                    <a:pt x="0" y="0"/>
                  </a:lnTo>
                  <a:close/>
                </a:path>
              </a:pathLst>
            </a:custGeom>
            <a:blipFill>
              <a:blip r:embed="rId8"/>
              <a:stretch>
                <a:fillRect l="-75" t="0" r="-77" b="-3"/>
              </a:stretch>
            </a:blipFill>
          </p:spPr>
        </p:sp>
      </p:grpSp>
      <p:sp>
        <p:nvSpPr>
          <p:cNvPr name="TextBox 21" id="21"/>
          <p:cNvSpPr txBox="true"/>
          <p:nvPr/>
        </p:nvSpPr>
        <p:spPr>
          <a:xfrm rot="0">
            <a:off x="10465011" y="4283094"/>
            <a:ext cx="2574790" cy="497579"/>
          </a:xfrm>
          <a:prstGeom prst="rect">
            <a:avLst/>
          </a:prstGeom>
        </p:spPr>
        <p:txBody>
          <a:bodyPr anchor="t" rtlCol="false" tIns="0" lIns="0" bIns="0" rIns="0">
            <a:spAutoFit/>
          </a:bodyPr>
          <a:lstStyle/>
          <a:p>
            <a:pPr algn="l">
              <a:lnSpc>
                <a:spcPts val="4047"/>
              </a:lnSpc>
            </a:pPr>
            <a:r>
              <a:rPr lang="en-US" sz="3199">
                <a:solidFill>
                  <a:srgbClr val="FFFFFF"/>
                </a:solidFill>
                <a:latin typeface="Anton"/>
                <a:ea typeface="Anton"/>
                <a:cs typeface="Anton"/>
                <a:sym typeface="Anton"/>
              </a:rPr>
              <a:t>Génération IA</a:t>
            </a:r>
          </a:p>
        </p:txBody>
      </p:sp>
      <p:sp>
        <p:nvSpPr>
          <p:cNvPr name="TextBox 22" id="22"/>
          <p:cNvSpPr txBox="true"/>
          <p:nvPr/>
        </p:nvSpPr>
        <p:spPr>
          <a:xfrm rot="0">
            <a:off x="10465011" y="4728867"/>
            <a:ext cx="7094950" cy="1039235"/>
          </a:xfrm>
          <a:prstGeom prst="rect">
            <a:avLst/>
          </a:prstGeom>
        </p:spPr>
        <p:txBody>
          <a:bodyPr anchor="t" rtlCol="false" tIns="0" lIns="0" bIns="0" rIns="0">
            <a:spAutoFit/>
          </a:bodyPr>
          <a:lstStyle/>
          <a:p>
            <a:pPr algn="l">
              <a:lnSpc>
                <a:spcPts val="4237"/>
              </a:lnSpc>
            </a:pPr>
            <a:r>
              <a:rPr lang="en-US" sz="2600">
                <a:solidFill>
                  <a:srgbClr val="FFFFFF"/>
                </a:solidFill>
                <a:latin typeface="Roboto Condensed"/>
                <a:ea typeface="Roboto Condensed"/>
                <a:cs typeface="Roboto Condensed"/>
                <a:sym typeface="Roboto Condensed"/>
              </a:rPr>
              <a:t>Le worker exécute le modèle </a:t>
            </a:r>
            <a:r>
              <a:rPr lang="en-US" sz="2600" b="true">
                <a:solidFill>
                  <a:srgbClr val="FFFFFF"/>
                </a:solidFill>
                <a:latin typeface="Roboto Condensed Bold"/>
                <a:ea typeface="Roboto Condensed Bold"/>
                <a:cs typeface="Roboto Condensed Bold"/>
                <a:sym typeface="Roboto Condensed Bold"/>
              </a:rPr>
              <a:t>Fine-tuned IA</a:t>
            </a:r>
            <a:r>
              <a:rPr lang="en-US" sz="2600">
                <a:solidFill>
                  <a:srgbClr val="FFFFFF"/>
                </a:solidFill>
                <a:latin typeface="Roboto Condensed"/>
                <a:ea typeface="Roboto Condensed"/>
                <a:cs typeface="Roboto Condensed"/>
                <a:sym typeface="Roboto Condensed"/>
              </a:rPr>
              <a:t> pour générer le média.</a:t>
            </a:r>
          </a:p>
        </p:txBody>
      </p:sp>
      <p:grpSp>
        <p:nvGrpSpPr>
          <p:cNvPr name="Group 23" id="23"/>
          <p:cNvGrpSpPr>
            <a:grpSpLocks noChangeAspect="true"/>
          </p:cNvGrpSpPr>
          <p:nvPr/>
        </p:nvGrpSpPr>
        <p:grpSpPr>
          <a:xfrm rot="0">
            <a:off x="9229234" y="6440673"/>
            <a:ext cx="1029860" cy="1235916"/>
            <a:chOff x="0" y="0"/>
            <a:chExt cx="1470818" cy="1765102"/>
          </a:xfrm>
        </p:grpSpPr>
        <p:sp>
          <p:nvSpPr>
            <p:cNvPr name="Freeform 24" id="24" descr="preencoded.png"/>
            <p:cNvSpPr/>
            <p:nvPr/>
          </p:nvSpPr>
          <p:spPr>
            <a:xfrm flipH="false" flipV="false" rot="0">
              <a:off x="0" y="0"/>
              <a:ext cx="1470787" cy="1765046"/>
            </a:xfrm>
            <a:custGeom>
              <a:avLst/>
              <a:gdLst/>
              <a:ahLst/>
              <a:cxnLst/>
              <a:rect r="r" b="b" t="t" l="l"/>
              <a:pathLst>
                <a:path h="1765046" w="1470787">
                  <a:moveTo>
                    <a:pt x="0" y="0"/>
                  </a:moveTo>
                  <a:lnTo>
                    <a:pt x="1470787" y="0"/>
                  </a:lnTo>
                  <a:lnTo>
                    <a:pt x="1470787" y="1765046"/>
                  </a:lnTo>
                  <a:lnTo>
                    <a:pt x="0" y="1765046"/>
                  </a:lnTo>
                  <a:lnTo>
                    <a:pt x="0" y="0"/>
                  </a:lnTo>
                  <a:close/>
                </a:path>
              </a:pathLst>
            </a:custGeom>
            <a:blipFill>
              <a:blip r:embed="rId9"/>
              <a:stretch>
                <a:fillRect l="-75" t="0" r="-77" b="-3"/>
              </a:stretch>
            </a:blipFill>
          </p:spPr>
        </p:sp>
      </p:grpSp>
      <p:sp>
        <p:nvSpPr>
          <p:cNvPr name="TextBox 25" id="25"/>
          <p:cNvSpPr txBox="true"/>
          <p:nvPr/>
        </p:nvSpPr>
        <p:spPr>
          <a:xfrm rot="0">
            <a:off x="10465011" y="6421623"/>
            <a:ext cx="2574790" cy="497579"/>
          </a:xfrm>
          <a:prstGeom prst="rect">
            <a:avLst/>
          </a:prstGeom>
        </p:spPr>
        <p:txBody>
          <a:bodyPr anchor="t" rtlCol="false" tIns="0" lIns="0" bIns="0" rIns="0">
            <a:spAutoFit/>
          </a:bodyPr>
          <a:lstStyle/>
          <a:p>
            <a:pPr algn="l">
              <a:lnSpc>
                <a:spcPts val="4047"/>
              </a:lnSpc>
            </a:pPr>
            <a:r>
              <a:rPr lang="en-US" sz="3199">
                <a:solidFill>
                  <a:srgbClr val="FFFFFF"/>
                </a:solidFill>
                <a:latin typeface="Anton"/>
                <a:ea typeface="Anton"/>
                <a:cs typeface="Anton"/>
                <a:sym typeface="Anton"/>
              </a:rPr>
              <a:t>Stockage S3</a:t>
            </a:r>
          </a:p>
        </p:txBody>
      </p:sp>
      <p:sp>
        <p:nvSpPr>
          <p:cNvPr name="TextBox 26" id="26"/>
          <p:cNvSpPr txBox="true"/>
          <p:nvPr/>
        </p:nvSpPr>
        <p:spPr>
          <a:xfrm rot="0">
            <a:off x="10465011" y="6871576"/>
            <a:ext cx="7094950" cy="1039235"/>
          </a:xfrm>
          <a:prstGeom prst="rect">
            <a:avLst/>
          </a:prstGeom>
        </p:spPr>
        <p:txBody>
          <a:bodyPr anchor="t" rtlCol="false" tIns="0" lIns="0" bIns="0" rIns="0">
            <a:spAutoFit/>
          </a:bodyPr>
          <a:lstStyle/>
          <a:p>
            <a:pPr algn="l">
              <a:lnSpc>
                <a:spcPts val="4237"/>
              </a:lnSpc>
            </a:pPr>
            <a:r>
              <a:rPr lang="en-US" sz="2600">
                <a:solidFill>
                  <a:srgbClr val="FFFFFF"/>
                </a:solidFill>
                <a:latin typeface="Roboto Condensed"/>
                <a:ea typeface="Roboto Condensed"/>
                <a:cs typeface="Roboto Condensed"/>
                <a:sym typeface="Roboto Condensed"/>
              </a:rPr>
              <a:t>Le média généré est stocké sur </a:t>
            </a:r>
            <a:r>
              <a:rPr lang="en-US" sz="2600" b="true">
                <a:solidFill>
                  <a:srgbClr val="FFFFFF"/>
                </a:solidFill>
                <a:latin typeface="Roboto Condensed Bold"/>
                <a:ea typeface="Roboto Condensed Bold"/>
                <a:cs typeface="Roboto Condensed Bold"/>
                <a:sym typeface="Roboto Condensed Bold"/>
              </a:rPr>
              <a:t>AWS S3</a:t>
            </a:r>
            <a:r>
              <a:rPr lang="en-US" sz="2600">
                <a:solidFill>
                  <a:srgbClr val="FFFFFF"/>
                </a:solidFill>
                <a:latin typeface="Roboto Condensed"/>
                <a:ea typeface="Roboto Condensed"/>
                <a:cs typeface="Roboto Condensed"/>
                <a:sym typeface="Roboto Condensed"/>
              </a:rPr>
              <a:t> et une URL est retournée.</a:t>
            </a:r>
          </a:p>
        </p:txBody>
      </p:sp>
      <p:grpSp>
        <p:nvGrpSpPr>
          <p:cNvPr name="Group 27" id="27"/>
          <p:cNvGrpSpPr>
            <a:grpSpLocks noChangeAspect="true"/>
          </p:cNvGrpSpPr>
          <p:nvPr/>
        </p:nvGrpSpPr>
        <p:grpSpPr>
          <a:xfrm rot="0">
            <a:off x="9229234" y="8579202"/>
            <a:ext cx="1029860" cy="1235916"/>
            <a:chOff x="0" y="0"/>
            <a:chExt cx="1470818" cy="1765102"/>
          </a:xfrm>
        </p:grpSpPr>
        <p:sp>
          <p:nvSpPr>
            <p:cNvPr name="Freeform 28" id="28" descr="preencoded.png"/>
            <p:cNvSpPr/>
            <p:nvPr/>
          </p:nvSpPr>
          <p:spPr>
            <a:xfrm flipH="false" flipV="false" rot="0">
              <a:off x="0" y="0"/>
              <a:ext cx="1470787" cy="1765046"/>
            </a:xfrm>
            <a:custGeom>
              <a:avLst/>
              <a:gdLst/>
              <a:ahLst/>
              <a:cxnLst/>
              <a:rect r="r" b="b" t="t" l="l"/>
              <a:pathLst>
                <a:path h="1765046" w="1470787">
                  <a:moveTo>
                    <a:pt x="0" y="0"/>
                  </a:moveTo>
                  <a:lnTo>
                    <a:pt x="1470787" y="0"/>
                  </a:lnTo>
                  <a:lnTo>
                    <a:pt x="1470787" y="1765046"/>
                  </a:lnTo>
                  <a:lnTo>
                    <a:pt x="0" y="1765046"/>
                  </a:lnTo>
                  <a:lnTo>
                    <a:pt x="0" y="0"/>
                  </a:lnTo>
                  <a:close/>
                </a:path>
              </a:pathLst>
            </a:custGeom>
            <a:blipFill>
              <a:blip r:embed="rId10"/>
              <a:stretch>
                <a:fillRect l="-75" t="0" r="-77" b="-3"/>
              </a:stretch>
            </a:blipFill>
          </p:spPr>
        </p:sp>
      </p:grpSp>
      <p:sp>
        <p:nvSpPr>
          <p:cNvPr name="TextBox 29" id="29"/>
          <p:cNvSpPr txBox="true"/>
          <p:nvPr/>
        </p:nvSpPr>
        <p:spPr>
          <a:xfrm rot="0">
            <a:off x="10465011" y="8560152"/>
            <a:ext cx="3547475" cy="497579"/>
          </a:xfrm>
          <a:prstGeom prst="rect">
            <a:avLst/>
          </a:prstGeom>
        </p:spPr>
        <p:txBody>
          <a:bodyPr anchor="t" rtlCol="false" tIns="0" lIns="0" bIns="0" rIns="0">
            <a:spAutoFit/>
          </a:bodyPr>
          <a:lstStyle/>
          <a:p>
            <a:pPr algn="l">
              <a:lnSpc>
                <a:spcPts val="4047"/>
              </a:lnSpc>
            </a:pPr>
            <a:r>
              <a:rPr lang="en-US" sz="3199">
                <a:solidFill>
                  <a:srgbClr val="FFFFFF"/>
                </a:solidFill>
                <a:latin typeface="Anton"/>
                <a:ea typeface="Anton"/>
                <a:cs typeface="Anton"/>
                <a:sym typeface="Anton"/>
              </a:rPr>
              <a:t>Diffusion au Client</a:t>
            </a:r>
          </a:p>
        </p:txBody>
      </p:sp>
      <p:sp>
        <p:nvSpPr>
          <p:cNvPr name="TextBox 30" id="30"/>
          <p:cNvSpPr txBox="true"/>
          <p:nvPr/>
        </p:nvSpPr>
        <p:spPr>
          <a:xfrm rot="0">
            <a:off x="10465011" y="9010105"/>
            <a:ext cx="6274810" cy="1039235"/>
          </a:xfrm>
          <a:prstGeom prst="rect">
            <a:avLst/>
          </a:prstGeom>
        </p:spPr>
        <p:txBody>
          <a:bodyPr anchor="t" rtlCol="false" tIns="0" lIns="0" bIns="0" rIns="0">
            <a:spAutoFit/>
          </a:bodyPr>
          <a:lstStyle/>
          <a:p>
            <a:pPr algn="l">
              <a:lnSpc>
                <a:spcPts val="4237"/>
              </a:lnSpc>
            </a:pPr>
            <a:r>
              <a:rPr lang="en-US" sz="2600">
                <a:solidFill>
                  <a:srgbClr val="FFFFFF"/>
                </a:solidFill>
                <a:latin typeface="Roboto Condensed"/>
                <a:ea typeface="Roboto Condensed"/>
                <a:cs typeface="Roboto Condensed"/>
                <a:sym typeface="Roboto Condensed"/>
              </a:rPr>
              <a:t>Le frontend reçoit l'URL et présente le média à l'utilisateur.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579632">
            <a:off x="10226849" y="-3104038"/>
            <a:ext cx="9454806" cy="9926305"/>
          </a:xfrm>
          <a:custGeom>
            <a:avLst/>
            <a:gdLst/>
            <a:ahLst/>
            <a:cxnLst/>
            <a:rect r="r" b="b" t="t" l="l"/>
            <a:pathLst>
              <a:path h="9926305" w="9454806">
                <a:moveTo>
                  <a:pt x="0" y="0"/>
                </a:moveTo>
                <a:lnTo>
                  <a:pt x="9454806" y="0"/>
                </a:lnTo>
                <a:lnTo>
                  <a:pt x="9454806" y="9926305"/>
                </a:lnTo>
                <a:lnTo>
                  <a:pt x="0" y="9926305"/>
                </a:lnTo>
                <a:lnTo>
                  <a:pt x="0" y="0"/>
                </a:lnTo>
                <a:close/>
              </a:path>
            </a:pathLst>
          </a:custGeom>
          <a:blipFill>
            <a:blip r:embed="rId2"/>
            <a:stretch>
              <a:fillRect l="0" t="0" r="0" b="0"/>
            </a:stretch>
          </a:blipFill>
        </p:spPr>
      </p:sp>
      <p:sp>
        <p:nvSpPr>
          <p:cNvPr name="Freeform 3" id="3"/>
          <p:cNvSpPr/>
          <p:nvPr/>
        </p:nvSpPr>
        <p:spPr>
          <a:xfrm flipH="false" flipV="false" rot="0">
            <a:off x="11982411" y="-938502"/>
            <a:ext cx="9410041" cy="8229600"/>
          </a:xfrm>
          <a:custGeom>
            <a:avLst/>
            <a:gdLst/>
            <a:ahLst/>
            <a:cxnLst/>
            <a:rect r="r" b="b" t="t" l="l"/>
            <a:pathLst>
              <a:path h="8229600" w="9410041">
                <a:moveTo>
                  <a:pt x="0" y="0"/>
                </a:moveTo>
                <a:lnTo>
                  <a:pt x="9410041" y="0"/>
                </a:lnTo>
                <a:lnTo>
                  <a:pt x="9410041" y="8229600"/>
                </a:lnTo>
                <a:lnTo>
                  <a:pt x="0" y="8229600"/>
                </a:lnTo>
                <a:lnTo>
                  <a:pt x="0" y="0"/>
                </a:lnTo>
                <a:close/>
              </a:path>
            </a:pathLst>
          </a:custGeom>
          <a:blipFill>
            <a:blip r:embed="rId3"/>
            <a:stretch>
              <a:fillRect l="0" t="0" r="0" b="0"/>
            </a:stretch>
          </a:blipFill>
        </p:spPr>
      </p:sp>
      <p:sp>
        <p:nvSpPr>
          <p:cNvPr name="TextBox 4" id="4"/>
          <p:cNvSpPr txBox="true"/>
          <p:nvPr/>
        </p:nvSpPr>
        <p:spPr>
          <a:xfrm rot="0">
            <a:off x="507054" y="440286"/>
            <a:ext cx="10109691" cy="2529017"/>
          </a:xfrm>
          <a:prstGeom prst="rect">
            <a:avLst/>
          </a:prstGeom>
        </p:spPr>
        <p:txBody>
          <a:bodyPr anchor="t" rtlCol="false" tIns="0" lIns="0" bIns="0" rIns="0">
            <a:spAutoFit/>
          </a:bodyPr>
          <a:lstStyle/>
          <a:p>
            <a:pPr algn="l">
              <a:lnSpc>
                <a:spcPts val="9553"/>
              </a:lnSpc>
            </a:pPr>
            <a:r>
              <a:rPr lang="en-US" sz="9012">
                <a:solidFill>
                  <a:srgbClr val="FFFFFF"/>
                </a:solidFill>
                <a:latin typeface="StopMotion"/>
                <a:ea typeface="StopMotion"/>
                <a:cs typeface="StopMotion"/>
                <a:sym typeface="StopMotion"/>
              </a:rPr>
              <a:t>SERVICES IA ET FINE-TUNING</a:t>
            </a:r>
          </a:p>
        </p:txBody>
      </p:sp>
      <p:sp>
        <p:nvSpPr>
          <p:cNvPr name="Freeform 5" id="5"/>
          <p:cNvSpPr/>
          <p:nvPr/>
        </p:nvSpPr>
        <p:spPr>
          <a:xfrm flipH="false" flipV="false" rot="-1375043">
            <a:off x="-1701797" y="7167969"/>
            <a:ext cx="4417702" cy="5151839"/>
          </a:xfrm>
          <a:custGeom>
            <a:avLst/>
            <a:gdLst/>
            <a:ahLst/>
            <a:cxnLst/>
            <a:rect r="r" b="b" t="t" l="l"/>
            <a:pathLst>
              <a:path h="5151839" w="4417702">
                <a:moveTo>
                  <a:pt x="0" y="0"/>
                </a:moveTo>
                <a:lnTo>
                  <a:pt x="4417702" y="0"/>
                </a:lnTo>
                <a:lnTo>
                  <a:pt x="4417702" y="5151839"/>
                </a:lnTo>
                <a:lnTo>
                  <a:pt x="0" y="5151839"/>
                </a:lnTo>
                <a:lnTo>
                  <a:pt x="0" y="0"/>
                </a:lnTo>
                <a:close/>
              </a:path>
            </a:pathLst>
          </a:custGeom>
          <a:blipFill>
            <a:blip r:embed="rId4"/>
            <a:stretch>
              <a:fillRect l="0" t="0" r="0" b="0"/>
            </a:stretch>
          </a:blipFill>
        </p:spPr>
      </p:sp>
      <p:sp>
        <p:nvSpPr>
          <p:cNvPr name="AutoShape 6" id="6"/>
          <p:cNvSpPr/>
          <p:nvPr/>
        </p:nvSpPr>
        <p:spPr>
          <a:xfrm flipV="true">
            <a:off x="-860275" y="2974066"/>
            <a:ext cx="12404898" cy="0"/>
          </a:xfrm>
          <a:prstGeom prst="line">
            <a:avLst/>
          </a:prstGeom>
          <a:ln cap="flat" w="9525">
            <a:solidFill>
              <a:srgbClr val="FFFFFF"/>
            </a:solidFill>
            <a:prstDash val="solid"/>
            <a:headEnd type="none" len="sm" w="sm"/>
            <a:tailEnd type="none" len="sm" w="sm"/>
          </a:ln>
        </p:spPr>
      </p:sp>
      <p:sp>
        <p:nvSpPr>
          <p:cNvPr name="TextBox 7" id="7"/>
          <p:cNvSpPr txBox="true"/>
          <p:nvPr/>
        </p:nvSpPr>
        <p:spPr>
          <a:xfrm rot="0">
            <a:off x="507054" y="3604627"/>
            <a:ext cx="7849195" cy="1077615"/>
          </a:xfrm>
          <a:prstGeom prst="rect">
            <a:avLst/>
          </a:prstGeom>
        </p:spPr>
        <p:txBody>
          <a:bodyPr anchor="t" rtlCol="false" tIns="0" lIns="0" bIns="0" rIns="0">
            <a:spAutoFit/>
          </a:bodyPr>
          <a:lstStyle/>
          <a:p>
            <a:pPr algn="l">
              <a:lnSpc>
                <a:spcPts val="4354"/>
              </a:lnSpc>
            </a:pPr>
            <a:r>
              <a:rPr lang="en-US" sz="2700">
                <a:solidFill>
                  <a:srgbClr val="FFFFFF"/>
                </a:solidFill>
                <a:latin typeface="Roboto Condensed"/>
                <a:ea typeface="Roboto Condensed"/>
                <a:cs typeface="Roboto Condensed"/>
                <a:sym typeface="Roboto Condensed"/>
              </a:rPr>
              <a:t>Nous avons intégré et fine-tuné des modèles IA open-source de pointe pour la génération multimédia.</a:t>
            </a:r>
          </a:p>
        </p:txBody>
      </p:sp>
      <p:sp>
        <p:nvSpPr>
          <p:cNvPr name="TextBox 8" id="8"/>
          <p:cNvSpPr txBox="true"/>
          <p:nvPr/>
        </p:nvSpPr>
        <p:spPr>
          <a:xfrm rot="0">
            <a:off x="507054" y="4947495"/>
            <a:ext cx="7849195" cy="1077615"/>
          </a:xfrm>
          <a:prstGeom prst="rect">
            <a:avLst/>
          </a:prstGeom>
        </p:spPr>
        <p:txBody>
          <a:bodyPr anchor="t" rtlCol="false" tIns="0" lIns="0" bIns="0" rIns="0">
            <a:spAutoFit/>
          </a:bodyPr>
          <a:lstStyle/>
          <a:p>
            <a:pPr algn="l" marL="407194" indent="-203597" lvl="1">
              <a:lnSpc>
                <a:spcPts val="4354"/>
              </a:lnSpc>
              <a:buFont typeface="Arial"/>
              <a:buChar char="•"/>
            </a:pPr>
            <a:r>
              <a:rPr lang="en-US" b="true" sz="2700">
                <a:solidFill>
                  <a:srgbClr val="FFFFFF"/>
                </a:solidFill>
                <a:latin typeface="Roboto Condensed Bold"/>
                <a:ea typeface="Roboto Condensed Bold"/>
                <a:cs typeface="Roboto Condensed Bold"/>
                <a:sym typeface="Roboto Condensed Bold"/>
              </a:rPr>
              <a:t>StyleTTS2:</a:t>
            </a:r>
            <a:r>
              <a:rPr lang="en-US" sz="2700">
                <a:solidFill>
                  <a:srgbClr val="FFFFFF"/>
                </a:solidFill>
                <a:latin typeface="Roboto Condensed"/>
                <a:ea typeface="Roboto Condensed"/>
                <a:cs typeface="Roboto Condensed"/>
                <a:sym typeface="Roboto Condensed"/>
              </a:rPr>
              <a:t> Génération de texte en parole avec un style expressif et naturel.</a:t>
            </a:r>
          </a:p>
        </p:txBody>
      </p:sp>
      <p:sp>
        <p:nvSpPr>
          <p:cNvPr name="TextBox 9" id="9"/>
          <p:cNvSpPr txBox="true"/>
          <p:nvPr/>
        </p:nvSpPr>
        <p:spPr>
          <a:xfrm rot="0">
            <a:off x="507054" y="5984206"/>
            <a:ext cx="7849195" cy="1077615"/>
          </a:xfrm>
          <a:prstGeom prst="rect">
            <a:avLst/>
          </a:prstGeom>
        </p:spPr>
        <p:txBody>
          <a:bodyPr anchor="t" rtlCol="false" tIns="0" lIns="0" bIns="0" rIns="0">
            <a:spAutoFit/>
          </a:bodyPr>
          <a:lstStyle/>
          <a:p>
            <a:pPr algn="l" marL="407194" indent="-203597" lvl="1">
              <a:lnSpc>
                <a:spcPts val="4354"/>
              </a:lnSpc>
              <a:buFont typeface="Arial"/>
              <a:buChar char="•"/>
            </a:pPr>
            <a:r>
              <a:rPr lang="en-US" b="true" sz="2700">
                <a:solidFill>
                  <a:srgbClr val="FFFFFF"/>
                </a:solidFill>
                <a:latin typeface="Roboto Condensed Bold"/>
                <a:ea typeface="Roboto Condensed Bold"/>
                <a:cs typeface="Roboto Condensed Bold"/>
                <a:sym typeface="Roboto Condensed Bold"/>
              </a:rPr>
              <a:t>Seed-VC:</a:t>
            </a:r>
            <a:r>
              <a:rPr lang="en-US" sz="2700">
                <a:solidFill>
                  <a:srgbClr val="FFFFFF"/>
                </a:solidFill>
                <a:latin typeface="Roboto Condensed"/>
                <a:ea typeface="Roboto Condensed"/>
                <a:cs typeface="Roboto Condensed"/>
                <a:sym typeface="Roboto Condensed"/>
              </a:rPr>
              <a:t> Conversion de voix, permettant de modifier la voix source tout en conservant le contenu.</a:t>
            </a:r>
          </a:p>
        </p:txBody>
      </p:sp>
      <p:sp>
        <p:nvSpPr>
          <p:cNvPr name="TextBox 10" id="10"/>
          <p:cNvSpPr txBox="true"/>
          <p:nvPr/>
        </p:nvSpPr>
        <p:spPr>
          <a:xfrm rot="0">
            <a:off x="507054" y="7020917"/>
            <a:ext cx="7849195" cy="1077615"/>
          </a:xfrm>
          <a:prstGeom prst="rect">
            <a:avLst/>
          </a:prstGeom>
        </p:spPr>
        <p:txBody>
          <a:bodyPr anchor="t" rtlCol="false" tIns="0" lIns="0" bIns="0" rIns="0">
            <a:spAutoFit/>
          </a:bodyPr>
          <a:lstStyle/>
          <a:p>
            <a:pPr algn="l" marL="407194" indent="-203597" lvl="1">
              <a:lnSpc>
                <a:spcPts val="4354"/>
              </a:lnSpc>
              <a:buFont typeface="Arial"/>
              <a:buChar char="•"/>
            </a:pPr>
            <a:r>
              <a:rPr lang="en-US" b="true" sz="2700">
                <a:solidFill>
                  <a:srgbClr val="FFFFFF"/>
                </a:solidFill>
                <a:latin typeface="Roboto Condensed Bold"/>
                <a:ea typeface="Roboto Condensed Bold"/>
                <a:cs typeface="Roboto Condensed Bold"/>
                <a:sym typeface="Roboto Condensed Bold"/>
              </a:rPr>
              <a:t>Make-An-Audio:</a:t>
            </a:r>
            <a:r>
              <a:rPr lang="en-US" sz="2700">
                <a:solidFill>
                  <a:srgbClr val="FFFFFF"/>
                </a:solidFill>
                <a:latin typeface="Roboto Condensed"/>
                <a:ea typeface="Roboto Condensed"/>
                <a:cs typeface="Roboto Condensed"/>
                <a:sym typeface="Roboto Condensed"/>
              </a:rPr>
              <a:t> Génération d'effets sonores à partir de descriptions textuelles.</a:t>
            </a:r>
          </a:p>
        </p:txBody>
      </p:sp>
      <p:sp>
        <p:nvSpPr>
          <p:cNvPr name="TextBox 11" id="11"/>
          <p:cNvSpPr txBox="true"/>
          <p:nvPr/>
        </p:nvSpPr>
        <p:spPr>
          <a:xfrm rot="0">
            <a:off x="9410105" y="4216301"/>
            <a:ext cx="7849195" cy="1129522"/>
          </a:xfrm>
          <a:prstGeom prst="rect">
            <a:avLst/>
          </a:prstGeom>
        </p:spPr>
        <p:txBody>
          <a:bodyPr anchor="t" rtlCol="false" tIns="0" lIns="0" bIns="0" rIns="0">
            <a:spAutoFit/>
          </a:bodyPr>
          <a:lstStyle/>
          <a:p>
            <a:pPr algn="l">
              <a:lnSpc>
                <a:spcPts val="4516"/>
              </a:lnSpc>
            </a:pPr>
            <a:r>
              <a:rPr lang="en-US" sz="2799">
                <a:solidFill>
                  <a:srgbClr val="FFFFFF"/>
                </a:solidFill>
                <a:latin typeface="Roboto Condensed"/>
                <a:ea typeface="Roboto Condensed"/>
                <a:cs typeface="Roboto Condensed"/>
                <a:sym typeface="Roboto Condensed"/>
              </a:rPr>
              <a:t>Résultats MOS (Mean Opinion Score) et Courbe de Perte d'entraînement:</a:t>
            </a:r>
          </a:p>
        </p:txBody>
      </p:sp>
      <p:grpSp>
        <p:nvGrpSpPr>
          <p:cNvPr name="Group 12" id="12"/>
          <p:cNvGrpSpPr>
            <a:grpSpLocks noChangeAspect="true"/>
          </p:cNvGrpSpPr>
          <p:nvPr/>
        </p:nvGrpSpPr>
        <p:grpSpPr>
          <a:xfrm rot="0">
            <a:off x="9410105" y="5529867"/>
            <a:ext cx="7849195" cy="3651200"/>
            <a:chOff x="0" y="0"/>
            <a:chExt cx="10465593" cy="4868267"/>
          </a:xfrm>
        </p:grpSpPr>
        <p:sp>
          <p:nvSpPr>
            <p:cNvPr name="Freeform 13" id="13" descr="preencoded.png"/>
            <p:cNvSpPr/>
            <p:nvPr/>
          </p:nvSpPr>
          <p:spPr>
            <a:xfrm flipH="false" flipV="false" rot="0">
              <a:off x="0" y="0"/>
              <a:ext cx="10465562" cy="4868291"/>
            </a:xfrm>
            <a:custGeom>
              <a:avLst/>
              <a:gdLst/>
              <a:ahLst/>
              <a:cxnLst/>
              <a:rect r="r" b="b" t="t" l="l"/>
              <a:pathLst>
                <a:path h="4868291" w="10465562">
                  <a:moveTo>
                    <a:pt x="0" y="0"/>
                  </a:moveTo>
                  <a:lnTo>
                    <a:pt x="10465562" y="0"/>
                  </a:lnTo>
                  <a:lnTo>
                    <a:pt x="10465562" y="4868291"/>
                  </a:lnTo>
                  <a:lnTo>
                    <a:pt x="0" y="4868291"/>
                  </a:lnTo>
                  <a:lnTo>
                    <a:pt x="0" y="0"/>
                  </a:lnTo>
                  <a:close/>
                </a:path>
              </a:pathLst>
            </a:custGeom>
            <a:blipFill>
              <a:blip r:embed="rId5"/>
              <a:stretch>
                <a:fillRect l="-39" t="0" r="-39" b="0"/>
              </a:stretch>
            </a:blipFill>
          </p:spPr>
        </p:sp>
      </p:grpSp>
      <p:grpSp>
        <p:nvGrpSpPr>
          <p:cNvPr name="Group 14" id="14"/>
          <p:cNvGrpSpPr/>
          <p:nvPr/>
        </p:nvGrpSpPr>
        <p:grpSpPr>
          <a:xfrm rot="0">
            <a:off x="12186048" y="7368927"/>
            <a:ext cx="247948" cy="247947"/>
            <a:chOff x="0" y="0"/>
            <a:chExt cx="330597" cy="330597"/>
          </a:xfrm>
        </p:grpSpPr>
        <p:sp>
          <p:nvSpPr>
            <p:cNvPr name="Freeform 15" id="15"/>
            <p:cNvSpPr/>
            <p:nvPr/>
          </p:nvSpPr>
          <p:spPr>
            <a:xfrm flipH="false" flipV="false" rot="0">
              <a:off x="0" y="0"/>
              <a:ext cx="330581" cy="330581"/>
            </a:xfrm>
            <a:custGeom>
              <a:avLst/>
              <a:gdLst/>
              <a:ahLst/>
              <a:cxnLst/>
              <a:rect r="r" b="b" t="t" l="l"/>
              <a:pathLst>
                <a:path h="330581" w="330581">
                  <a:moveTo>
                    <a:pt x="0" y="30480"/>
                  </a:moveTo>
                  <a:cubicBezTo>
                    <a:pt x="0" y="13589"/>
                    <a:pt x="13589" y="0"/>
                    <a:pt x="30480" y="0"/>
                  </a:cubicBezTo>
                  <a:lnTo>
                    <a:pt x="300101" y="0"/>
                  </a:lnTo>
                  <a:cubicBezTo>
                    <a:pt x="316992" y="0"/>
                    <a:pt x="330581" y="13589"/>
                    <a:pt x="330581" y="30480"/>
                  </a:cubicBezTo>
                  <a:lnTo>
                    <a:pt x="330581" y="300101"/>
                  </a:lnTo>
                  <a:cubicBezTo>
                    <a:pt x="330581" y="316992"/>
                    <a:pt x="316992" y="330581"/>
                    <a:pt x="300101" y="330581"/>
                  </a:cubicBezTo>
                  <a:lnTo>
                    <a:pt x="30480" y="330581"/>
                  </a:lnTo>
                  <a:cubicBezTo>
                    <a:pt x="13589" y="330581"/>
                    <a:pt x="0" y="316992"/>
                    <a:pt x="0" y="300101"/>
                  </a:cubicBezTo>
                  <a:close/>
                </a:path>
              </a:pathLst>
            </a:custGeom>
            <a:solidFill>
              <a:srgbClr val="2B2722"/>
            </a:solidFill>
          </p:spPr>
        </p:sp>
      </p:grpSp>
      <p:sp>
        <p:nvSpPr>
          <p:cNvPr name="TextBox 16" id="16"/>
          <p:cNvSpPr txBox="true"/>
          <p:nvPr/>
        </p:nvSpPr>
        <p:spPr>
          <a:xfrm rot="0">
            <a:off x="12510195" y="7387977"/>
            <a:ext cx="729257" cy="279400"/>
          </a:xfrm>
          <a:prstGeom prst="rect">
            <a:avLst/>
          </a:prstGeom>
        </p:spPr>
        <p:txBody>
          <a:bodyPr anchor="t" rtlCol="false" tIns="0" lIns="0" bIns="0" rIns="0">
            <a:spAutoFit/>
          </a:bodyPr>
          <a:lstStyle/>
          <a:p>
            <a:pPr algn="l">
              <a:lnSpc>
                <a:spcPts val="2000"/>
              </a:lnSpc>
            </a:pPr>
            <a:r>
              <a:rPr lang="en-US" sz="2000">
                <a:solidFill>
                  <a:srgbClr val="FFFFFF"/>
                </a:solidFill>
                <a:latin typeface="Roboto Condensed"/>
                <a:ea typeface="Roboto Condensed"/>
                <a:cs typeface="Roboto Condensed"/>
                <a:sym typeface="Roboto Condensed"/>
              </a:rPr>
              <a:t>Epoch</a:t>
            </a:r>
          </a:p>
        </p:txBody>
      </p:sp>
      <p:grpSp>
        <p:nvGrpSpPr>
          <p:cNvPr name="Group 17" id="17"/>
          <p:cNvGrpSpPr/>
          <p:nvPr/>
        </p:nvGrpSpPr>
        <p:grpSpPr>
          <a:xfrm rot="0">
            <a:off x="13429952" y="7368927"/>
            <a:ext cx="247948" cy="247947"/>
            <a:chOff x="0" y="0"/>
            <a:chExt cx="330597" cy="330597"/>
          </a:xfrm>
        </p:grpSpPr>
        <p:sp>
          <p:nvSpPr>
            <p:cNvPr name="Freeform 18" id="18"/>
            <p:cNvSpPr/>
            <p:nvPr/>
          </p:nvSpPr>
          <p:spPr>
            <a:xfrm flipH="false" flipV="false" rot="0">
              <a:off x="0" y="0"/>
              <a:ext cx="330581" cy="330581"/>
            </a:xfrm>
            <a:custGeom>
              <a:avLst/>
              <a:gdLst/>
              <a:ahLst/>
              <a:cxnLst/>
              <a:rect r="r" b="b" t="t" l="l"/>
              <a:pathLst>
                <a:path h="330581" w="330581">
                  <a:moveTo>
                    <a:pt x="0" y="30480"/>
                  </a:moveTo>
                  <a:cubicBezTo>
                    <a:pt x="0" y="13589"/>
                    <a:pt x="13589" y="0"/>
                    <a:pt x="30480" y="0"/>
                  </a:cubicBezTo>
                  <a:lnTo>
                    <a:pt x="300101" y="0"/>
                  </a:lnTo>
                  <a:cubicBezTo>
                    <a:pt x="316992" y="0"/>
                    <a:pt x="330581" y="13589"/>
                    <a:pt x="330581" y="30480"/>
                  </a:cubicBezTo>
                  <a:lnTo>
                    <a:pt x="330581" y="300101"/>
                  </a:lnTo>
                  <a:cubicBezTo>
                    <a:pt x="330581" y="316992"/>
                    <a:pt x="316992" y="330581"/>
                    <a:pt x="300101" y="330581"/>
                  </a:cubicBezTo>
                  <a:lnTo>
                    <a:pt x="30480" y="330581"/>
                  </a:lnTo>
                  <a:cubicBezTo>
                    <a:pt x="13589" y="330581"/>
                    <a:pt x="0" y="316992"/>
                    <a:pt x="0" y="300101"/>
                  </a:cubicBezTo>
                  <a:close/>
                </a:path>
              </a:pathLst>
            </a:custGeom>
            <a:solidFill>
              <a:srgbClr val="655D50"/>
            </a:solidFill>
          </p:spPr>
        </p:sp>
      </p:grpSp>
      <p:sp>
        <p:nvSpPr>
          <p:cNvPr name="TextBox 19" id="19"/>
          <p:cNvSpPr txBox="true"/>
          <p:nvPr/>
        </p:nvSpPr>
        <p:spPr>
          <a:xfrm rot="0">
            <a:off x="13754100" y="7387977"/>
            <a:ext cx="521196" cy="279400"/>
          </a:xfrm>
          <a:prstGeom prst="rect">
            <a:avLst/>
          </a:prstGeom>
        </p:spPr>
        <p:txBody>
          <a:bodyPr anchor="t" rtlCol="false" tIns="0" lIns="0" bIns="0" rIns="0">
            <a:spAutoFit/>
          </a:bodyPr>
          <a:lstStyle/>
          <a:p>
            <a:pPr algn="l">
              <a:lnSpc>
                <a:spcPts val="2000"/>
              </a:lnSpc>
            </a:pPr>
            <a:r>
              <a:rPr lang="en-US" sz="2000">
                <a:solidFill>
                  <a:srgbClr val="FFFFFF"/>
                </a:solidFill>
                <a:latin typeface="Roboto Condensed"/>
                <a:ea typeface="Roboto Condensed"/>
                <a:cs typeface="Roboto Condensed"/>
                <a:sym typeface="Roboto Condensed"/>
              </a:rPr>
              <a:t>Loss</a:t>
            </a:r>
          </a:p>
        </p:txBody>
      </p:sp>
      <p:sp>
        <p:nvSpPr>
          <p:cNvPr name="TextBox 20" id="20"/>
          <p:cNvSpPr txBox="true"/>
          <p:nvPr/>
        </p:nvSpPr>
        <p:spPr>
          <a:xfrm rot="0">
            <a:off x="9753302" y="9144000"/>
            <a:ext cx="7849195" cy="525165"/>
          </a:xfrm>
          <a:prstGeom prst="rect">
            <a:avLst/>
          </a:prstGeom>
        </p:spPr>
        <p:txBody>
          <a:bodyPr anchor="t" rtlCol="false" tIns="0" lIns="0" bIns="0" rIns="0">
            <a:spAutoFit/>
          </a:bodyPr>
          <a:lstStyle/>
          <a:p>
            <a:pPr algn="l">
              <a:lnSpc>
                <a:spcPts val="4354"/>
              </a:lnSpc>
            </a:pPr>
            <a:r>
              <a:rPr lang="en-US" sz="2700" b="true">
                <a:solidFill>
                  <a:srgbClr val="FFFFFF"/>
                </a:solidFill>
                <a:latin typeface="Roboto Condensed Bold"/>
                <a:ea typeface="Roboto Condensed Bold"/>
                <a:cs typeface="Roboto Condensed Bold"/>
                <a:sym typeface="Roboto Condensed Bold"/>
              </a:rPr>
              <a:t>MOS pour StyleTTS2 (Qualité Vocale):</a:t>
            </a:r>
            <a:r>
              <a:rPr lang="en-US" sz="2700">
                <a:solidFill>
                  <a:srgbClr val="FFFFFF"/>
                </a:solidFill>
                <a:latin typeface="Roboto Condensed"/>
                <a:ea typeface="Roboto Condensed"/>
                <a:cs typeface="Roboto Condensed"/>
                <a:sym typeface="Roboto Condensed"/>
              </a:rPr>
              <a:t> 4.2/5.0</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375043">
            <a:off x="11003571" y="-3381437"/>
            <a:ext cx="8858152" cy="10330206"/>
          </a:xfrm>
          <a:custGeom>
            <a:avLst/>
            <a:gdLst/>
            <a:ahLst/>
            <a:cxnLst/>
            <a:rect r="r" b="b" t="t" l="l"/>
            <a:pathLst>
              <a:path h="10330206" w="8858152">
                <a:moveTo>
                  <a:pt x="0" y="0"/>
                </a:moveTo>
                <a:lnTo>
                  <a:pt x="8858152" y="0"/>
                </a:lnTo>
                <a:lnTo>
                  <a:pt x="8858152" y="10330206"/>
                </a:lnTo>
                <a:lnTo>
                  <a:pt x="0" y="10330206"/>
                </a:lnTo>
                <a:lnTo>
                  <a:pt x="0" y="0"/>
                </a:lnTo>
                <a:close/>
              </a:path>
            </a:pathLst>
          </a:custGeom>
          <a:blipFill>
            <a:blip r:embed="rId2"/>
            <a:stretch>
              <a:fillRect l="0" t="0" r="0" b="0"/>
            </a:stretch>
          </a:blipFill>
        </p:spPr>
      </p:sp>
      <p:sp>
        <p:nvSpPr>
          <p:cNvPr name="Freeform 3" id="3"/>
          <p:cNvSpPr/>
          <p:nvPr/>
        </p:nvSpPr>
        <p:spPr>
          <a:xfrm flipH="false" flipV="false" rot="0">
            <a:off x="-1374004" y="-723899"/>
            <a:ext cx="5949146" cy="2507565"/>
          </a:xfrm>
          <a:custGeom>
            <a:avLst/>
            <a:gdLst/>
            <a:ahLst/>
            <a:cxnLst/>
            <a:rect r="r" b="b" t="t" l="l"/>
            <a:pathLst>
              <a:path h="2507565" w="5949146">
                <a:moveTo>
                  <a:pt x="0" y="0"/>
                </a:moveTo>
                <a:lnTo>
                  <a:pt x="5949145" y="0"/>
                </a:lnTo>
                <a:lnTo>
                  <a:pt x="5949145" y="2507565"/>
                </a:lnTo>
                <a:lnTo>
                  <a:pt x="0" y="2507565"/>
                </a:lnTo>
                <a:lnTo>
                  <a:pt x="0" y="0"/>
                </a:lnTo>
                <a:close/>
              </a:path>
            </a:pathLst>
          </a:custGeom>
          <a:blipFill>
            <a:blip r:embed="rId3"/>
            <a:stretch>
              <a:fillRect l="0" t="0" r="0" b="0"/>
            </a:stretch>
          </a:blipFill>
        </p:spPr>
      </p:sp>
      <p:sp>
        <p:nvSpPr>
          <p:cNvPr name="Freeform 4" id="4"/>
          <p:cNvSpPr/>
          <p:nvPr/>
        </p:nvSpPr>
        <p:spPr>
          <a:xfrm flipH="false" flipV="false" rot="0">
            <a:off x="12165423" y="3610271"/>
            <a:ext cx="1784819" cy="881219"/>
          </a:xfrm>
          <a:custGeom>
            <a:avLst/>
            <a:gdLst/>
            <a:ahLst/>
            <a:cxnLst/>
            <a:rect r="r" b="b" t="t" l="l"/>
            <a:pathLst>
              <a:path h="881219" w="1784819">
                <a:moveTo>
                  <a:pt x="0" y="0"/>
                </a:moveTo>
                <a:lnTo>
                  <a:pt x="1784819" y="0"/>
                </a:lnTo>
                <a:lnTo>
                  <a:pt x="1784819" y="881220"/>
                </a:lnTo>
                <a:lnTo>
                  <a:pt x="0" y="881220"/>
                </a:lnTo>
                <a:lnTo>
                  <a:pt x="0" y="0"/>
                </a:lnTo>
                <a:close/>
              </a:path>
            </a:pathLst>
          </a:custGeom>
          <a:blipFill>
            <a:blip r:embed="rId4"/>
            <a:stretch>
              <a:fillRect l="0" t="0" r="0" b="0"/>
            </a:stretch>
          </a:blipFill>
        </p:spPr>
      </p:sp>
      <p:sp>
        <p:nvSpPr>
          <p:cNvPr name="Freeform 5" id="5"/>
          <p:cNvSpPr/>
          <p:nvPr/>
        </p:nvSpPr>
        <p:spPr>
          <a:xfrm flipH="false" flipV="false" rot="0">
            <a:off x="2410068" y="3566721"/>
            <a:ext cx="4330145" cy="1843238"/>
          </a:xfrm>
          <a:custGeom>
            <a:avLst/>
            <a:gdLst/>
            <a:ahLst/>
            <a:cxnLst/>
            <a:rect r="r" b="b" t="t" l="l"/>
            <a:pathLst>
              <a:path h="1843238" w="4330145">
                <a:moveTo>
                  <a:pt x="0" y="0"/>
                </a:moveTo>
                <a:lnTo>
                  <a:pt x="4330146" y="0"/>
                </a:lnTo>
                <a:lnTo>
                  <a:pt x="4330146" y="1843238"/>
                </a:lnTo>
                <a:lnTo>
                  <a:pt x="0" y="1843238"/>
                </a:lnTo>
                <a:lnTo>
                  <a:pt x="0" y="0"/>
                </a:lnTo>
                <a:close/>
              </a:path>
            </a:pathLst>
          </a:custGeom>
          <a:blipFill>
            <a:blip r:embed="rId5"/>
            <a:stretch>
              <a:fillRect l="-9861" t="-90860" r="-11550" b="-94360"/>
            </a:stretch>
          </a:blipFill>
        </p:spPr>
      </p:sp>
      <p:sp>
        <p:nvSpPr>
          <p:cNvPr name="Freeform 6" id="6"/>
          <p:cNvSpPr/>
          <p:nvPr/>
        </p:nvSpPr>
        <p:spPr>
          <a:xfrm flipH="false" flipV="false" rot="0">
            <a:off x="14524052" y="3566721"/>
            <a:ext cx="2212423" cy="924769"/>
          </a:xfrm>
          <a:custGeom>
            <a:avLst/>
            <a:gdLst/>
            <a:ahLst/>
            <a:cxnLst/>
            <a:rect r="r" b="b" t="t" l="l"/>
            <a:pathLst>
              <a:path h="924769" w="2212423">
                <a:moveTo>
                  <a:pt x="0" y="0"/>
                </a:moveTo>
                <a:lnTo>
                  <a:pt x="2212423" y="0"/>
                </a:lnTo>
                <a:lnTo>
                  <a:pt x="2212423" y="924770"/>
                </a:lnTo>
                <a:lnTo>
                  <a:pt x="0" y="924770"/>
                </a:lnTo>
                <a:lnTo>
                  <a:pt x="0" y="0"/>
                </a:lnTo>
                <a:close/>
              </a:path>
            </a:pathLst>
          </a:custGeom>
          <a:blipFill>
            <a:blip r:embed="rId6"/>
            <a:stretch>
              <a:fillRect l="-34906" t="-57097" r="-34112" b="-55193"/>
            </a:stretch>
          </a:blipFill>
        </p:spPr>
      </p:sp>
      <p:sp>
        <p:nvSpPr>
          <p:cNvPr name="Freeform 7" id="7"/>
          <p:cNvSpPr/>
          <p:nvPr/>
        </p:nvSpPr>
        <p:spPr>
          <a:xfrm flipH="false" flipV="false" rot="0">
            <a:off x="1546058" y="7995141"/>
            <a:ext cx="1728022" cy="2067166"/>
          </a:xfrm>
          <a:custGeom>
            <a:avLst/>
            <a:gdLst/>
            <a:ahLst/>
            <a:cxnLst/>
            <a:rect r="r" b="b" t="t" l="l"/>
            <a:pathLst>
              <a:path h="2067166" w="1728022">
                <a:moveTo>
                  <a:pt x="0" y="0"/>
                </a:moveTo>
                <a:lnTo>
                  <a:pt x="1728021" y="0"/>
                </a:lnTo>
                <a:lnTo>
                  <a:pt x="1728021" y="2067166"/>
                </a:lnTo>
                <a:lnTo>
                  <a:pt x="0" y="2067166"/>
                </a:lnTo>
                <a:lnTo>
                  <a:pt x="0" y="0"/>
                </a:lnTo>
                <a:close/>
              </a:path>
            </a:pathLst>
          </a:custGeom>
          <a:blipFill>
            <a:blip r:embed="rId7"/>
            <a:stretch>
              <a:fillRect l="0" t="0" r="0" b="0"/>
            </a:stretch>
          </a:blipFill>
        </p:spPr>
      </p:sp>
      <p:sp>
        <p:nvSpPr>
          <p:cNvPr name="TextBox 8" id="8"/>
          <p:cNvSpPr txBox="true"/>
          <p:nvPr/>
        </p:nvSpPr>
        <p:spPr>
          <a:xfrm rot="0">
            <a:off x="903166" y="520358"/>
            <a:ext cx="16877389" cy="2061851"/>
          </a:xfrm>
          <a:prstGeom prst="rect">
            <a:avLst/>
          </a:prstGeom>
        </p:spPr>
        <p:txBody>
          <a:bodyPr anchor="t" rtlCol="false" tIns="0" lIns="0" bIns="0" rIns="0">
            <a:spAutoFit/>
          </a:bodyPr>
          <a:lstStyle/>
          <a:p>
            <a:pPr algn="l">
              <a:lnSpc>
                <a:spcPts val="7840"/>
              </a:lnSpc>
            </a:pPr>
            <a:r>
              <a:rPr lang="en-US" sz="7000">
                <a:solidFill>
                  <a:srgbClr val="FFFFFF"/>
                </a:solidFill>
                <a:latin typeface="StopMotion"/>
                <a:ea typeface="StopMotion"/>
                <a:cs typeface="StopMotion"/>
                <a:sym typeface="StopMotion"/>
              </a:rPr>
              <a:t>API externes ET Architecture de Facturation</a:t>
            </a:r>
          </a:p>
        </p:txBody>
      </p:sp>
      <p:sp>
        <p:nvSpPr>
          <p:cNvPr name="TextBox 9" id="9"/>
          <p:cNvSpPr txBox="true"/>
          <p:nvPr/>
        </p:nvSpPr>
        <p:spPr>
          <a:xfrm rot="0">
            <a:off x="903166" y="3017075"/>
            <a:ext cx="7714089" cy="593196"/>
          </a:xfrm>
          <a:prstGeom prst="rect">
            <a:avLst/>
          </a:prstGeom>
        </p:spPr>
        <p:txBody>
          <a:bodyPr anchor="t" rtlCol="false" tIns="0" lIns="0" bIns="0" rIns="0">
            <a:spAutoFit/>
          </a:bodyPr>
          <a:lstStyle/>
          <a:p>
            <a:pPr algn="l">
              <a:lnSpc>
                <a:spcPts val="4779"/>
              </a:lnSpc>
            </a:pPr>
            <a:r>
              <a:rPr lang="en-US" sz="3874">
                <a:solidFill>
                  <a:srgbClr val="FFFFFF"/>
                </a:solidFill>
                <a:latin typeface="Anton"/>
                <a:ea typeface="Anton"/>
                <a:cs typeface="Anton"/>
                <a:sym typeface="Anton"/>
              </a:rPr>
              <a:t>Gestion des Abonnements avec Stripe</a:t>
            </a:r>
          </a:p>
        </p:txBody>
      </p:sp>
      <p:sp>
        <p:nvSpPr>
          <p:cNvPr name="TextBox 10" id="10"/>
          <p:cNvSpPr txBox="true"/>
          <p:nvPr/>
        </p:nvSpPr>
        <p:spPr>
          <a:xfrm rot="0">
            <a:off x="1085988" y="5339214"/>
            <a:ext cx="8143577" cy="2450043"/>
          </a:xfrm>
          <a:prstGeom prst="rect">
            <a:avLst/>
          </a:prstGeom>
        </p:spPr>
        <p:txBody>
          <a:bodyPr anchor="t" rtlCol="false" tIns="0" lIns="0" bIns="0" rIns="0">
            <a:spAutoFit/>
          </a:bodyPr>
          <a:lstStyle/>
          <a:p>
            <a:pPr algn="l">
              <a:lnSpc>
                <a:spcPts val="3958"/>
              </a:lnSpc>
            </a:pPr>
            <a:r>
              <a:rPr lang="en-US" sz="2499">
                <a:solidFill>
                  <a:srgbClr val="FFFFFF"/>
                </a:solidFill>
                <a:latin typeface="Roboto Condensed"/>
                <a:ea typeface="Roboto Condensed"/>
                <a:cs typeface="Roboto Condensed"/>
                <a:sym typeface="Roboto Condensed"/>
              </a:rPr>
              <a:t>Nous intégrons Stripe pour une gestion robuste des abonnements, offrant flexibilité et sécurité. Cette solution permet une facturation récurrente transparente et une gestion simplifiée des plans d'abonnement, des essais gratuits et des mises à niveau pour nos utilisateurs.</a:t>
            </a:r>
          </a:p>
        </p:txBody>
      </p:sp>
      <p:sp>
        <p:nvSpPr>
          <p:cNvPr name="TextBox 11" id="11"/>
          <p:cNvSpPr txBox="true"/>
          <p:nvPr/>
        </p:nvSpPr>
        <p:spPr>
          <a:xfrm rot="0">
            <a:off x="9341861" y="3007550"/>
            <a:ext cx="8143577" cy="1184169"/>
          </a:xfrm>
          <a:prstGeom prst="rect">
            <a:avLst/>
          </a:prstGeom>
        </p:spPr>
        <p:txBody>
          <a:bodyPr anchor="t" rtlCol="false" tIns="0" lIns="0" bIns="0" rIns="0">
            <a:spAutoFit/>
          </a:bodyPr>
          <a:lstStyle/>
          <a:p>
            <a:pPr algn="l">
              <a:lnSpc>
                <a:spcPts val="4655"/>
              </a:lnSpc>
            </a:pPr>
            <a:r>
              <a:rPr lang="en-US" sz="3774">
                <a:solidFill>
                  <a:srgbClr val="FFFFFF"/>
                </a:solidFill>
                <a:latin typeface="Anton"/>
                <a:ea typeface="Anton"/>
                <a:cs typeface="Anton"/>
                <a:sym typeface="Anton"/>
              </a:rPr>
              <a:t>Appels aux API Externes (Fal.AI &amp; FIreworks.ai)</a:t>
            </a:r>
          </a:p>
        </p:txBody>
      </p:sp>
      <p:sp>
        <p:nvSpPr>
          <p:cNvPr name="TextBox 12" id="12"/>
          <p:cNvSpPr txBox="true"/>
          <p:nvPr/>
        </p:nvSpPr>
        <p:spPr>
          <a:xfrm rot="0">
            <a:off x="9229565" y="4843916"/>
            <a:ext cx="8550990" cy="2945341"/>
          </a:xfrm>
          <a:prstGeom prst="rect">
            <a:avLst/>
          </a:prstGeom>
        </p:spPr>
        <p:txBody>
          <a:bodyPr anchor="t" rtlCol="false" tIns="0" lIns="0" bIns="0" rIns="0">
            <a:spAutoFit/>
          </a:bodyPr>
          <a:lstStyle/>
          <a:p>
            <a:pPr algn="l">
              <a:lnSpc>
                <a:spcPts val="3958"/>
              </a:lnSpc>
            </a:pPr>
            <a:r>
              <a:rPr lang="en-US" sz="2500">
                <a:solidFill>
                  <a:srgbClr val="FFFFFF"/>
                </a:solidFill>
                <a:latin typeface="Roboto Condensed"/>
                <a:ea typeface="Roboto Condensed"/>
                <a:cs typeface="Roboto Condensed"/>
                <a:sym typeface="Roboto Condensed"/>
              </a:rPr>
              <a:t>Pour les capacités de génération d'images et de vidéos par IA, nous nous appuyons sur des appels aux API de Fal.AI &amp; FIreworks.ai. Ces services de pointe nous permettent d'offrir des fonctionnalités créatives avancées, comme la transformation de texte en images ou la génération de vidéos dynamiques, directement intégrées dans notre plateforme.</a:t>
            </a:r>
          </a:p>
        </p:txBody>
      </p:sp>
      <p:sp>
        <p:nvSpPr>
          <p:cNvPr name="TextBox 13" id="13"/>
          <p:cNvSpPr txBox="true"/>
          <p:nvPr/>
        </p:nvSpPr>
        <p:spPr>
          <a:xfrm rot="0">
            <a:off x="3562725" y="8189571"/>
            <a:ext cx="14217830" cy="1573531"/>
          </a:xfrm>
          <a:prstGeom prst="rect">
            <a:avLst/>
          </a:prstGeom>
        </p:spPr>
        <p:txBody>
          <a:bodyPr anchor="t" rtlCol="false" tIns="0" lIns="0" bIns="0" rIns="0">
            <a:spAutoFit/>
          </a:bodyPr>
          <a:lstStyle/>
          <a:p>
            <a:pPr algn="l">
              <a:lnSpc>
                <a:spcPts val="4274"/>
              </a:lnSpc>
            </a:pPr>
            <a:r>
              <a:rPr lang="en-US" sz="2699">
                <a:solidFill>
                  <a:srgbClr val="FFFFFF"/>
                </a:solidFill>
                <a:latin typeface="Roboto Condensed"/>
                <a:ea typeface="Roboto Condensed"/>
                <a:cs typeface="Roboto Condensed"/>
                <a:sym typeface="Roboto Condensed"/>
              </a:rPr>
              <a:t>Le stockage des données générées et des ressources utilisateur est assuré par Amazon S3, garantissant haute disponibilité, durabilité et évolutivité. Cette infrastructure est essentielle pour gérer le volume croissant de contenus multimédias créés par notre IA.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375043">
            <a:off x="10805710" y="3100668"/>
            <a:ext cx="8858152" cy="10330206"/>
          </a:xfrm>
          <a:custGeom>
            <a:avLst/>
            <a:gdLst/>
            <a:ahLst/>
            <a:cxnLst/>
            <a:rect r="r" b="b" t="t" l="l"/>
            <a:pathLst>
              <a:path h="10330206" w="8858152">
                <a:moveTo>
                  <a:pt x="0" y="0"/>
                </a:moveTo>
                <a:lnTo>
                  <a:pt x="8858152" y="0"/>
                </a:lnTo>
                <a:lnTo>
                  <a:pt x="8858152" y="10330206"/>
                </a:lnTo>
                <a:lnTo>
                  <a:pt x="0" y="10330206"/>
                </a:lnTo>
                <a:lnTo>
                  <a:pt x="0" y="0"/>
                </a:lnTo>
                <a:close/>
              </a:path>
            </a:pathLst>
          </a:custGeom>
          <a:blipFill>
            <a:blip r:embed="rId2"/>
            <a:stretch>
              <a:fillRect l="0" t="0" r="0" b="0"/>
            </a:stretch>
          </a:blipFill>
        </p:spPr>
      </p:sp>
      <p:sp>
        <p:nvSpPr>
          <p:cNvPr name="Freeform 3" id="3"/>
          <p:cNvSpPr/>
          <p:nvPr/>
        </p:nvSpPr>
        <p:spPr>
          <a:xfrm flipH="false" flipV="false" rot="0">
            <a:off x="-1374004" y="-723899"/>
            <a:ext cx="5949146" cy="2507565"/>
          </a:xfrm>
          <a:custGeom>
            <a:avLst/>
            <a:gdLst/>
            <a:ahLst/>
            <a:cxnLst/>
            <a:rect r="r" b="b" t="t" l="l"/>
            <a:pathLst>
              <a:path h="2507565" w="5949146">
                <a:moveTo>
                  <a:pt x="0" y="0"/>
                </a:moveTo>
                <a:lnTo>
                  <a:pt x="5949145" y="0"/>
                </a:lnTo>
                <a:lnTo>
                  <a:pt x="5949145" y="2507565"/>
                </a:lnTo>
                <a:lnTo>
                  <a:pt x="0" y="2507565"/>
                </a:lnTo>
                <a:lnTo>
                  <a:pt x="0" y="0"/>
                </a:lnTo>
                <a:close/>
              </a:path>
            </a:pathLst>
          </a:custGeom>
          <a:blipFill>
            <a:blip r:embed="rId3"/>
            <a:stretch>
              <a:fillRect l="0" t="0" r="0" b="0"/>
            </a:stretch>
          </a:blipFill>
        </p:spPr>
      </p:sp>
      <p:sp>
        <p:nvSpPr>
          <p:cNvPr name="TextBox 4" id="4"/>
          <p:cNvSpPr txBox="true"/>
          <p:nvPr/>
        </p:nvSpPr>
        <p:spPr>
          <a:xfrm rot="0">
            <a:off x="1028700" y="538910"/>
            <a:ext cx="15992556" cy="2061845"/>
          </a:xfrm>
          <a:prstGeom prst="rect">
            <a:avLst/>
          </a:prstGeom>
        </p:spPr>
        <p:txBody>
          <a:bodyPr anchor="t" rtlCol="false" tIns="0" lIns="0" bIns="0" rIns="0">
            <a:spAutoFit/>
          </a:bodyPr>
          <a:lstStyle/>
          <a:p>
            <a:pPr algn="l">
              <a:lnSpc>
                <a:spcPts val="7839"/>
              </a:lnSpc>
            </a:pPr>
            <a:r>
              <a:rPr lang="en-US" sz="6999">
                <a:solidFill>
                  <a:srgbClr val="FFFFFF"/>
                </a:solidFill>
                <a:latin typeface="StopMotion"/>
                <a:ea typeface="StopMotion"/>
                <a:cs typeface="StopMotion"/>
                <a:sym typeface="StopMotion"/>
              </a:rPr>
              <a:t>Orchestration Asynchrone avec Inngest</a:t>
            </a:r>
          </a:p>
        </p:txBody>
      </p:sp>
      <p:sp>
        <p:nvSpPr>
          <p:cNvPr name="Freeform 5" id="5"/>
          <p:cNvSpPr/>
          <p:nvPr/>
        </p:nvSpPr>
        <p:spPr>
          <a:xfrm flipH="false" flipV="false" rot="0">
            <a:off x="12979981" y="1493761"/>
            <a:ext cx="8558639" cy="7299479"/>
          </a:xfrm>
          <a:custGeom>
            <a:avLst/>
            <a:gdLst/>
            <a:ahLst/>
            <a:cxnLst/>
            <a:rect r="r" b="b" t="t" l="l"/>
            <a:pathLst>
              <a:path h="7299479" w="8558639">
                <a:moveTo>
                  <a:pt x="0" y="0"/>
                </a:moveTo>
                <a:lnTo>
                  <a:pt x="8558638" y="0"/>
                </a:lnTo>
                <a:lnTo>
                  <a:pt x="8558638" y="7299478"/>
                </a:lnTo>
                <a:lnTo>
                  <a:pt x="0" y="7299478"/>
                </a:lnTo>
                <a:lnTo>
                  <a:pt x="0" y="0"/>
                </a:lnTo>
                <a:close/>
              </a:path>
            </a:pathLst>
          </a:custGeom>
          <a:blipFill>
            <a:blip r:embed="rId4"/>
            <a:stretch>
              <a:fillRect l="0" t="0" r="0" b="0"/>
            </a:stretch>
          </a:blipFill>
        </p:spPr>
      </p:sp>
      <p:grpSp>
        <p:nvGrpSpPr>
          <p:cNvPr name="Group 6" id="6"/>
          <p:cNvGrpSpPr>
            <a:grpSpLocks noChangeAspect="true"/>
          </p:cNvGrpSpPr>
          <p:nvPr/>
        </p:nvGrpSpPr>
        <p:grpSpPr>
          <a:xfrm rot="0">
            <a:off x="1028700" y="3114234"/>
            <a:ext cx="1240334" cy="1488430"/>
            <a:chOff x="0" y="0"/>
            <a:chExt cx="1653778" cy="1984573"/>
          </a:xfrm>
        </p:grpSpPr>
        <p:sp>
          <p:nvSpPr>
            <p:cNvPr name="Freeform 7" id="7" descr="preencoded.png"/>
            <p:cNvSpPr/>
            <p:nvPr/>
          </p:nvSpPr>
          <p:spPr>
            <a:xfrm flipH="false" flipV="false" rot="0">
              <a:off x="0" y="0"/>
              <a:ext cx="1653794" cy="1984629"/>
            </a:xfrm>
            <a:custGeom>
              <a:avLst/>
              <a:gdLst/>
              <a:ahLst/>
              <a:cxnLst/>
              <a:rect r="r" b="b" t="t" l="l"/>
              <a:pathLst>
                <a:path h="1984629" w="1653794">
                  <a:moveTo>
                    <a:pt x="0" y="0"/>
                  </a:moveTo>
                  <a:lnTo>
                    <a:pt x="1653794" y="0"/>
                  </a:lnTo>
                  <a:lnTo>
                    <a:pt x="1653794" y="1984629"/>
                  </a:lnTo>
                  <a:lnTo>
                    <a:pt x="0" y="1984629"/>
                  </a:lnTo>
                  <a:lnTo>
                    <a:pt x="0" y="0"/>
                  </a:lnTo>
                  <a:close/>
                </a:path>
              </a:pathLst>
            </a:custGeom>
            <a:blipFill>
              <a:blip r:embed="rId5"/>
              <a:stretch>
                <a:fillRect l="0" t="0" r="0" b="2"/>
              </a:stretch>
            </a:blipFill>
          </p:spPr>
        </p:sp>
      </p:grpSp>
      <p:sp>
        <p:nvSpPr>
          <p:cNvPr name="TextBox 8" id="8"/>
          <p:cNvSpPr txBox="true"/>
          <p:nvPr/>
        </p:nvSpPr>
        <p:spPr>
          <a:xfrm rot="0">
            <a:off x="2516981" y="3378844"/>
            <a:ext cx="3101131" cy="464527"/>
          </a:xfrm>
          <a:prstGeom prst="rect">
            <a:avLst/>
          </a:prstGeom>
        </p:spPr>
        <p:txBody>
          <a:bodyPr anchor="t" rtlCol="false" tIns="0" lIns="0" bIns="0" rIns="0">
            <a:spAutoFit/>
          </a:bodyPr>
          <a:lstStyle/>
          <a:p>
            <a:pPr algn="l">
              <a:lnSpc>
                <a:spcPts val="3692"/>
              </a:lnSpc>
            </a:pPr>
            <a:r>
              <a:rPr lang="en-US" sz="3000">
                <a:solidFill>
                  <a:srgbClr val="FFFFFF"/>
                </a:solidFill>
                <a:latin typeface="Anton"/>
                <a:ea typeface="Anton"/>
                <a:cs typeface="Anton"/>
                <a:sym typeface="Anton"/>
              </a:rPr>
              <a:t>Requête Utilisateur</a:t>
            </a:r>
          </a:p>
        </p:txBody>
      </p:sp>
      <p:sp>
        <p:nvSpPr>
          <p:cNvPr name="TextBox 9" id="9"/>
          <p:cNvSpPr txBox="true"/>
          <p:nvPr/>
        </p:nvSpPr>
        <p:spPr>
          <a:xfrm rot="0">
            <a:off x="2516981" y="3803363"/>
            <a:ext cx="10243245" cy="525165"/>
          </a:xfrm>
          <a:prstGeom prst="rect">
            <a:avLst/>
          </a:prstGeom>
        </p:spPr>
        <p:txBody>
          <a:bodyPr anchor="t" rtlCol="false" tIns="0" lIns="0" bIns="0" rIns="0">
            <a:spAutoFit/>
          </a:bodyPr>
          <a:lstStyle/>
          <a:p>
            <a:pPr algn="l">
              <a:lnSpc>
                <a:spcPts val="4354"/>
              </a:lnSpc>
            </a:pPr>
            <a:r>
              <a:rPr lang="en-US" sz="2700">
                <a:solidFill>
                  <a:srgbClr val="FFFFFF"/>
                </a:solidFill>
                <a:latin typeface="Roboto Condensed"/>
                <a:ea typeface="Roboto Condensed"/>
                <a:cs typeface="Roboto Condensed"/>
                <a:sym typeface="Roboto Condensed"/>
              </a:rPr>
              <a:t>L'utilisateur initie une demande de génération de contenu via le frontend.</a:t>
            </a:r>
          </a:p>
        </p:txBody>
      </p:sp>
      <p:grpSp>
        <p:nvGrpSpPr>
          <p:cNvPr name="Group 10" id="10"/>
          <p:cNvGrpSpPr>
            <a:grpSpLocks noChangeAspect="true"/>
          </p:cNvGrpSpPr>
          <p:nvPr/>
        </p:nvGrpSpPr>
        <p:grpSpPr>
          <a:xfrm rot="0">
            <a:off x="1028700" y="4602664"/>
            <a:ext cx="1240334" cy="1826270"/>
            <a:chOff x="0" y="0"/>
            <a:chExt cx="1653778" cy="2435027"/>
          </a:xfrm>
        </p:grpSpPr>
        <p:sp>
          <p:nvSpPr>
            <p:cNvPr name="Freeform 11" id="11" descr="preencoded.png"/>
            <p:cNvSpPr/>
            <p:nvPr/>
          </p:nvSpPr>
          <p:spPr>
            <a:xfrm flipH="false" flipV="false" rot="0">
              <a:off x="0" y="0"/>
              <a:ext cx="1653794" cy="2434971"/>
            </a:xfrm>
            <a:custGeom>
              <a:avLst/>
              <a:gdLst/>
              <a:ahLst/>
              <a:cxnLst/>
              <a:rect r="r" b="b" t="t" l="l"/>
              <a:pathLst>
                <a:path h="2434971" w="1653794">
                  <a:moveTo>
                    <a:pt x="0" y="0"/>
                  </a:moveTo>
                  <a:lnTo>
                    <a:pt x="1653794" y="0"/>
                  </a:lnTo>
                  <a:lnTo>
                    <a:pt x="1653794" y="2434971"/>
                  </a:lnTo>
                  <a:lnTo>
                    <a:pt x="0" y="2434971"/>
                  </a:lnTo>
                  <a:lnTo>
                    <a:pt x="0" y="0"/>
                  </a:lnTo>
                  <a:close/>
                </a:path>
              </a:pathLst>
            </a:custGeom>
            <a:blipFill>
              <a:blip r:embed="rId6"/>
              <a:stretch>
                <a:fillRect l="0" t="-153" r="0" b="-155"/>
              </a:stretch>
            </a:blipFill>
          </p:spPr>
        </p:sp>
      </p:grpSp>
      <p:sp>
        <p:nvSpPr>
          <p:cNvPr name="TextBox 12" id="12"/>
          <p:cNvSpPr txBox="true"/>
          <p:nvPr/>
        </p:nvSpPr>
        <p:spPr>
          <a:xfrm rot="0">
            <a:off x="2516981" y="5032578"/>
            <a:ext cx="3101131" cy="464527"/>
          </a:xfrm>
          <a:prstGeom prst="rect">
            <a:avLst/>
          </a:prstGeom>
        </p:spPr>
        <p:txBody>
          <a:bodyPr anchor="t" rtlCol="false" tIns="0" lIns="0" bIns="0" rIns="0">
            <a:spAutoFit/>
          </a:bodyPr>
          <a:lstStyle/>
          <a:p>
            <a:pPr algn="l">
              <a:lnSpc>
                <a:spcPts val="3692"/>
              </a:lnSpc>
            </a:pPr>
            <a:r>
              <a:rPr lang="en-US" sz="3000">
                <a:solidFill>
                  <a:srgbClr val="FFFFFF"/>
                </a:solidFill>
                <a:latin typeface="Anton"/>
                <a:ea typeface="Anton"/>
                <a:cs typeface="Anton"/>
                <a:sym typeface="Anton"/>
              </a:rPr>
              <a:t>Inngest Workflow</a:t>
            </a:r>
          </a:p>
        </p:txBody>
      </p:sp>
      <p:sp>
        <p:nvSpPr>
          <p:cNvPr name="TextBox 13" id="13"/>
          <p:cNvSpPr txBox="true"/>
          <p:nvPr/>
        </p:nvSpPr>
        <p:spPr>
          <a:xfrm rot="0">
            <a:off x="2516981" y="5464329"/>
            <a:ext cx="13187859" cy="525165"/>
          </a:xfrm>
          <a:prstGeom prst="rect">
            <a:avLst/>
          </a:prstGeom>
        </p:spPr>
        <p:txBody>
          <a:bodyPr anchor="t" rtlCol="false" tIns="0" lIns="0" bIns="0" rIns="0">
            <a:spAutoFit/>
          </a:bodyPr>
          <a:lstStyle/>
          <a:p>
            <a:pPr algn="l">
              <a:lnSpc>
                <a:spcPts val="4354"/>
              </a:lnSpc>
            </a:pPr>
            <a:r>
              <a:rPr lang="en-US" sz="2700">
                <a:solidFill>
                  <a:srgbClr val="FFFFFF"/>
                </a:solidFill>
                <a:latin typeface="Roboto Condensed"/>
                <a:ea typeface="Roboto Condensed"/>
                <a:cs typeface="Roboto Condensed"/>
                <a:sym typeface="Roboto Condensed"/>
              </a:rPr>
              <a:t>Inngest reçoit la requête et orchestre les tâches asynchrones, incluant les appels aux services IA.</a:t>
            </a:r>
          </a:p>
        </p:txBody>
      </p:sp>
      <p:grpSp>
        <p:nvGrpSpPr>
          <p:cNvPr name="Group 14" id="14"/>
          <p:cNvGrpSpPr>
            <a:grpSpLocks noChangeAspect="true"/>
          </p:cNvGrpSpPr>
          <p:nvPr/>
        </p:nvGrpSpPr>
        <p:grpSpPr>
          <a:xfrm rot="0">
            <a:off x="1028700" y="6428934"/>
            <a:ext cx="1240334" cy="1488430"/>
            <a:chOff x="0" y="0"/>
            <a:chExt cx="1653778" cy="1984573"/>
          </a:xfrm>
        </p:grpSpPr>
        <p:sp>
          <p:nvSpPr>
            <p:cNvPr name="Freeform 15" id="15" descr="preencoded.png"/>
            <p:cNvSpPr/>
            <p:nvPr/>
          </p:nvSpPr>
          <p:spPr>
            <a:xfrm flipH="false" flipV="false" rot="0">
              <a:off x="0" y="0"/>
              <a:ext cx="1653794" cy="1984629"/>
            </a:xfrm>
            <a:custGeom>
              <a:avLst/>
              <a:gdLst/>
              <a:ahLst/>
              <a:cxnLst/>
              <a:rect r="r" b="b" t="t" l="l"/>
              <a:pathLst>
                <a:path h="1984629" w="1653794">
                  <a:moveTo>
                    <a:pt x="0" y="0"/>
                  </a:moveTo>
                  <a:lnTo>
                    <a:pt x="1653794" y="0"/>
                  </a:lnTo>
                  <a:lnTo>
                    <a:pt x="1653794" y="1984629"/>
                  </a:lnTo>
                  <a:lnTo>
                    <a:pt x="0" y="1984629"/>
                  </a:lnTo>
                  <a:lnTo>
                    <a:pt x="0" y="0"/>
                  </a:lnTo>
                  <a:close/>
                </a:path>
              </a:pathLst>
            </a:custGeom>
            <a:blipFill>
              <a:blip r:embed="rId7"/>
              <a:stretch>
                <a:fillRect l="0" t="0" r="0" b="2"/>
              </a:stretch>
            </a:blipFill>
          </p:spPr>
        </p:sp>
      </p:grpSp>
      <p:sp>
        <p:nvSpPr>
          <p:cNvPr name="TextBox 16" id="16"/>
          <p:cNvSpPr txBox="true"/>
          <p:nvPr/>
        </p:nvSpPr>
        <p:spPr>
          <a:xfrm rot="0">
            <a:off x="2516981" y="6687827"/>
            <a:ext cx="4377482" cy="464527"/>
          </a:xfrm>
          <a:prstGeom prst="rect">
            <a:avLst/>
          </a:prstGeom>
        </p:spPr>
        <p:txBody>
          <a:bodyPr anchor="t" rtlCol="false" tIns="0" lIns="0" bIns="0" rIns="0">
            <a:spAutoFit/>
          </a:bodyPr>
          <a:lstStyle/>
          <a:p>
            <a:pPr algn="l">
              <a:lnSpc>
                <a:spcPts val="3692"/>
              </a:lnSpc>
            </a:pPr>
            <a:r>
              <a:rPr lang="en-US" sz="3000">
                <a:solidFill>
                  <a:srgbClr val="FFFFFF"/>
                </a:solidFill>
                <a:latin typeface="Anton"/>
                <a:ea typeface="Anton"/>
                <a:cs typeface="Anton"/>
                <a:sym typeface="Anton"/>
              </a:rPr>
              <a:t>Notification &amp; Résultat</a:t>
            </a:r>
          </a:p>
        </p:txBody>
      </p:sp>
      <p:sp>
        <p:nvSpPr>
          <p:cNvPr name="TextBox 17" id="17"/>
          <p:cNvSpPr txBox="true"/>
          <p:nvPr/>
        </p:nvSpPr>
        <p:spPr>
          <a:xfrm rot="0">
            <a:off x="2516981" y="7123779"/>
            <a:ext cx="12339117" cy="525165"/>
          </a:xfrm>
          <a:prstGeom prst="rect">
            <a:avLst/>
          </a:prstGeom>
        </p:spPr>
        <p:txBody>
          <a:bodyPr anchor="t" rtlCol="false" tIns="0" lIns="0" bIns="0" rIns="0">
            <a:spAutoFit/>
          </a:bodyPr>
          <a:lstStyle/>
          <a:p>
            <a:pPr algn="l">
              <a:lnSpc>
                <a:spcPts val="4354"/>
              </a:lnSpc>
            </a:pPr>
            <a:r>
              <a:rPr lang="en-US" sz="2700">
                <a:solidFill>
                  <a:srgbClr val="FFFFFF"/>
                </a:solidFill>
                <a:latin typeface="Roboto Condensed"/>
                <a:ea typeface="Roboto Condensed"/>
                <a:cs typeface="Roboto Condensed"/>
                <a:sym typeface="Roboto Condensed"/>
              </a:rPr>
              <a:t>Une fois le traitement terminé, le résultat est rendu disponible et l'utilisateur est notifié.</a:t>
            </a:r>
          </a:p>
        </p:txBody>
      </p:sp>
      <p:sp>
        <p:nvSpPr>
          <p:cNvPr name="TextBox 18" id="18"/>
          <p:cNvSpPr txBox="true"/>
          <p:nvPr/>
        </p:nvSpPr>
        <p:spPr>
          <a:xfrm rot="0">
            <a:off x="1028700" y="8063066"/>
            <a:ext cx="11731526" cy="1195234"/>
          </a:xfrm>
          <a:prstGeom prst="rect">
            <a:avLst/>
          </a:prstGeom>
        </p:spPr>
        <p:txBody>
          <a:bodyPr anchor="t" rtlCol="false" tIns="0" lIns="0" bIns="0" rIns="0">
            <a:spAutoFit/>
          </a:bodyPr>
          <a:lstStyle/>
          <a:p>
            <a:pPr algn="l">
              <a:lnSpc>
                <a:spcPts val="4838"/>
              </a:lnSpc>
            </a:pPr>
            <a:r>
              <a:rPr lang="en-US" sz="3000">
                <a:solidFill>
                  <a:srgbClr val="FFFFFF"/>
                </a:solidFill>
                <a:latin typeface="Roboto Condensed"/>
                <a:ea typeface="Roboto Condensed"/>
                <a:cs typeface="Roboto Condensed"/>
                <a:sym typeface="Roboto Condensed"/>
              </a:rPr>
              <a:t>Inngest assure la gestion des flux de travail complexes, la résilience face aux erreurs et la scalabilité des opérations de génération.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841044" y="-30861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1761938" y="3267090"/>
            <a:ext cx="4799708" cy="4197610"/>
          </a:xfrm>
          <a:custGeom>
            <a:avLst/>
            <a:gdLst/>
            <a:ahLst/>
            <a:cxnLst/>
            <a:rect r="r" b="b" t="t" l="l"/>
            <a:pathLst>
              <a:path h="4197610" w="4799708">
                <a:moveTo>
                  <a:pt x="0" y="0"/>
                </a:moveTo>
                <a:lnTo>
                  <a:pt x="4799708" y="0"/>
                </a:lnTo>
                <a:lnTo>
                  <a:pt x="4799708" y="4197610"/>
                </a:lnTo>
                <a:lnTo>
                  <a:pt x="0" y="4197610"/>
                </a:lnTo>
                <a:lnTo>
                  <a:pt x="0" y="0"/>
                </a:lnTo>
                <a:close/>
              </a:path>
            </a:pathLst>
          </a:custGeom>
          <a:blipFill>
            <a:blip r:embed="rId3"/>
            <a:stretch>
              <a:fillRect l="0" t="0" r="0" b="0"/>
            </a:stretch>
          </a:blipFill>
        </p:spPr>
      </p:sp>
      <p:sp>
        <p:nvSpPr>
          <p:cNvPr name="Freeform 4" id="4"/>
          <p:cNvSpPr/>
          <p:nvPr/>
        </p:nvSpPr>
        <p:spPr>
          <a:xfrm flipH="false" flipV="false" rot="0">
            <a:off x="14609504" y="1367313"/>
            <a:ext cx="2649796" cy="2317393"/>
          </a:xfrm>
          <a:custGeom>
            <a:avLst/>
            <a:gdLst/>
            <a:ahLst/>
            <a:cxnLst/>
            <a:rect r="r" b="b" t="t" l="l"/>
            <a:pathLst>
              <a:path h="2317393" w="2649796">
                <a:moveTo>
                  <a:pt x="0" y="0"/>
                </a:moveTo>
                <a:lnTo>
                  <a:pt x="2649796" y="0"/>
                </a:lnTo>
                <a:lnTo>
                  <a:pt x="2649796" y="2317393"/>
                </a:lnTo>
                <a:lnTo>
                  <a:pt x="0" y="2317393"/>
                </a:lnTo>
                <a:lnTo>
                  <a:pt x="0" y="0"/>
                </a:lnTo>
                <a:close/>
              </a:path>
            </a:pathLst>
          </a:custGeom>
          <a:blipFill>
            <a:blip r:embed="rId3"/>
            <a:stretch>
              <a:fillRect l="0" t="0" r="0" b="0"/>
            </a:stretch>
          </a:blipFill>
        </p:spPr>
      </p:sp>
      <p:sp>
        <p:nvSpPr>
          <p:cNvPr name="TextBox 5" id="5"/>
          <p:cNvSpPr txBox="true"/>
          <p:nvPr/>
        </p:nvSpPr>
        <p:spPr>
          <a:xfrm rot="0">
            <a:off x="1028700" y="2881211"/>
            <a:ext cx="12939876" cy="4515053"/>
          </a:xfrm>
          <a:prstGeom prst="rect">
            <a:avLst/>
          </a:prstGeom>
        </p:spPr>
        <p:txBody>
          <a:bodyPr anchor="t" rtlCol="false" tIns="0" lIns="0" bIns="0" rIns="0">
            <a:spAutoFit/>
          </a:bodyPr>
          <a:lstStyle/>
          <a:p>
            <a:pPr algn="ctr">
              <a:lnSpc>
                <a:spcPts val="11572"/>
              </a:lnSpc>
            </a:pPr>
            <a:r>
              <a:rPr lang="en-US" sz="10332">
                <a:solidFill>
                  <a:srgbClr val="EDA2FF"/>
                </a:solidFill>
                <a:latin typeface="StopMotion"/>
                <a:ea typeface="StopMotion"/>
                <a:cs typeface="StopMotion"/>
                <a:sym typeface="StopMotion"/>
              </a:rPr>
              <a:t>DEmonstration de l’application</a:t>
            </a:r>
          </a:p>
        </p:txBody>
      </p:sp>
      <p:sp>
        <p:nvSpPr>
          <p:cNvPr name="Freeform 6" id="6"/>
          <p:cNvSpPr/>
          <p:nvPr/>
        </p:nvSpPr>
        <p:spPr>
          <a:xfrm flipH="false" flipV="false" rot="0">
            <a:off x="579769" y="1215853"/>
            <a:ext cx="1067694" cy="1067694"/>
          </a:xfrm>
          <a:custGeom>
            <a:avLst/>
            <a:gdLst/>
            <a:ahLst/>
            <a:cxnLst/>
            <a:rect r="r" b="b" t="t" l="l"/>
            <a:pathLst>
              <a:path h="1067694" w="1067694">
                <a:moveTo>
                  <a:pt x="0" y="0"/>
                </a:moveTo>
                <a:lnTo>
                  <a:pt x="1067693" y="0"/>
                </a:lnTo>
                <a:lnTo>
                  <a:pt x="1067693" y="1067694"/>
                </a:lnTo>
                <a:lnTo>
                  <a:pt x="0" y="1067694"/>
                </a:lnTo>
                <a:lnTo>
                  <a:pt x="0" y="0"/>
                </a:lnTo>
                <a:close/>
              </a:path>
            </a:pathLst>
          </a:custGeom>
          <a:blipFill>
            <a:blip r:embed="rId4"/>
            <a:stretch>
              <a:fillRect l="0" t="0" r="0" b="0"/>
            </a:stretch>
          </a:blipFill>
        </p:spPr>
      </p:sp>
      <p:sp>
        <p:nvSpPr>
          <p:cNvPr name="Freeform 7" id="7"/>
          <p:cNvSpPr/>
          <p:nvPr/>
        </p:nvSpPr>
        <p:spPr>
          <a:xfrm flipH="false" flipV="false" rot="0">
            <a:off x="-3975786" y="4947472"/>
            <a:ext cx="10008973" cy="8229600"/>
          </a:xfrm>
          <a:custGeom>
            <a:avLst/>
            <a:gdLst/>
            <a:ahLst/>
            <a:cxnLst/>
            <a:rect r="r" b="b" t="t" l="l"/>
            <a:pathLst>
              <a:path h="8229600" w="10008973">
                <a:moveTo>
                  <a:pt x="0" y="0"/>
                </a:moveTo>
                <a:lnTo>
                  <a:pt x="10008972" y="0"/>
                </a:lnTo>
                <a:lnTo>
                  <a:pt x="10008972" y="8229600"/>
                </a:lnTo>
                <a:lnTo>
                  <a:pt x="0" y="8229600"/>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005208" y="326841"/>
            <a:ext cx="6508184" cy="10801349"/>
          </a:xfrm>
          <a:custGeom>
            <a:avLst/>
            <a:gdLst/>
            <a:ahLst/>
            <a:cxnLst/>
            <a:rect r="r" b="b" t="t" l="l"/>
            <a:pathLst>
              <a:path h="10801349" w="6508184">
                <a:moveTo>
                  <a:pt x="0" y="0"/>
                </a:moveTo>
                <a:lnTo>
                  <a:pt x="6508184" y="0"/>
                </a:lnTo>
                <a:lnTo>
                  <a:pt x="6508184" y="10801349"/>
                </a:lnTo>
                <a:lnTo>
                  <a:pt x="0" y="10801349"/>
                </a:lnTo>
                <a:lnTo>
                  <a:pt x="0" y="0"/>
                </a:lnTo>
                <a:close/>
              </a:path>
            </a:pathLst>
          </a:custGeom>
          <a:blipFill>
            <a:blip r:embed="rId2"/>
            <a:stretch>
              <a:fillRect l="-204" t="0" r="-204" b="0"/>
            </a:stretch>
          </a:blipFill>
        </p:spPr>
      </p:sp>
      <p:sp>
        <p:nvSpPr>
          <p:cNvPr name="Freeform 3" id="3"/>
          <p:cNvSpPr/>
          <p:nvPr/>
        </p:nvSpPr>
        <p:spPr>
          <a:xfrm flipH="false" flipV="false" rot="9572388">
            <a:off x="-4734402" y="-378050"/>
            <a:ext cx="9468805" cy="11043101"/>
          </a:xfrm>
          <a:custGeom>
            <a:avLst/>
            <a:gdLst/>
            <a:ahLst/>
            <a:cxnLst/>
            <a:rect r="r" b="b" t="t" l="l"/>
            <a:pathLst>
              <a:path h="11043101" w="9468805">
                <a:moveTo>
                  <a:pt x="0" y="0"/>
                </a:moveTo>
                <a:lnTo>
                  <a:pt x="9468804" y="0"/>
                </a:lnTo>
                <a:lnTo>
                  <a:pt x="9468804" y="11043100"/>
                </a:lnTo>
                <a:lnTo>
                  <a:pt x="0" y="11043100"/>
                </a:lnTo>
                <a:lnTo>
                  <a:pt x="0" y="0"/>
                </a:lnTo>
                <a:close/>
              </a:path>
            </a:pathLst>
          </a:custGeom>
          <a:blipFill>
            <a:blip r:embed="rId3"/>
            <a:stretch>
              <a:fillRect l="0" t="-21956" r="-51213" b="-6403"/>
            </a:stretch>
          </a:blipFill>
        </p:spPr>
      </p:sp>
      <p:grpSp>
        <p:nvGrpSpPr>
          <p:cNvPr name="Group 4" id="4"/>
          <p:cNvGrpSpPr/>
          <p:nvPr/>
        </p:nvGrpSpPr>
        <p:grpSpPr>
          <a:xfrm rot="0">
            <a:off x="4903011" y="8586136"/>
            <a:ext cx="398710" cy="498276"/>
            <a:chOff x="0" y="0"/>
            <a:chExt cx="531613" cy="664368"/>
          </a:xfrm>
        </p:grpSpPr>
        <p:sp>
          <p:nvSpPr>
            <p:cNvPr name="Freeform 5" id="5" descr="preencoded.png"/>
            <p:cNvSpPr/>
            <p:nvPr/>
          </p:nvSpPr>
          <p:spPr>
            <a:xfrm flipH="false" flipV="false" rot="0">
              <a:off x="0" y="0"/>
              <a:ext cx="531622" cy="664337"/>
            </a:xfrm>
            <a:custGeom>
              <a:avLst/>
              <a:gdLst/>
              <a:ahLst/>
              <a:cxnLst/>
              <a:rect r="r" b="b" t="t" l="l"/>
              <a:pathLst>
                <a:path h="664337" w="531622">
                  <a:moveTo>
                    <a:pt x="0" y="0"/>
                  </a:moveTo>
                  <a:lnTo>
                    <a:pt x="531622" y="0"/>
                  </a:lnTo>
                  <a:lnTo>
                    <a:pt x="531622" y="664337"/>
                  </a:lnTo>
                  <a:lnTo>
                    <a:pt x="0" y="664337"/>
                  </a:lnTo>
                  <a:lnTo>
                    <a:pt x="0" y="0"/>
                  </a:lnTo>
                  <a:close/>
                </a:path>
              </a:pathLst>
            </a:custGeom>
            <a:blipFill>
              <a:blip r:embed="rId4"/>
              <a:stretch>
                <a:fillRect l="-469" t="0" r="-467" b="-4"/>
              </a:stretch>
            </a:blipFill>
          </p:spPr>
        </p:sp>
      </p:grpSp>
      <p:grpSp>
        <p:nvGrpSpPr>
          <p:cNvPr name="Group 6" id="6"/>
          <p:cNvGrpSpPr/>
          <p:nvPr/>
        </p:nvGrpSpPr>
        <p:grpSpPr>
          <a:xfrm rot="0">
            <a:off x="5812528" y="5340044"/>
            <a:ext cx="8480347" cy="14546"/>
            <a:chOff x="0" y="0"/>
            <a:chExt cx="14808282" cy="25400"/>
          </a:xfrm>
        </p:grpSpPr>
        <p:sp>
          <p:nvSpPr>
            <p:cNvPr name="Freeform 7" id="7"/>
            <p:cNvSpPr/>
            <p:nvPr/>
          </p:nvSpPr>
          <p:spPr>
            <a:xfrm flipH="false" flipV="false" rot="0">
              <a:off x="0" y="0"/>
              <a:ext cx="14808282" cy="25400"/>
            </a:xfrm>
            <a:custGeom>
              <a:avLst/>
              <a:gdLst/>
              <a:ahLst/>
              <a:cxnLst/>
              <a:rect r="r" b="b" t="t" l="l"/>
              <a:pathLst>
                <a:path h="25400" w="14808282">
                  <a:moveTo>
                    <a:pt x="0" y="12700"/>
                  </a:moveTo>
                  <a:cubicBezTo>
                    <a:pt x="0" y="5715"/>
                    <a:pt x="5909" y="0"/>
                    <a:pt x="13132" y="0"/>
                  </a:cubicBezTo>
                  <a:lnTo>
                    <a:pt x="14795150" y="0"/>
                  </a:lnTo>
                  <a:cubicBezTo>
                    <a:pt x="14802372" y="0"/>
                    <a:pt x="14808282" y="5715"/>
                    <a:pt x="14808282" y="12700"/>
                  </a:cubicBezTo>
                  <a:cubicBezTo>
                    <a:pt x="14808282" y="19685"/>
                    <a:pt x="14802372" y="25400"/>
                    <a:pt x="14795150" y="25400"/>
                  </a:cubicBezTo>
                  <a:lnTo>
                    <a:pt x="13132" y="25400"/>
                  </a:lnTo>
                  <a:cubicBezTo>
                    <a:pt x="5909" y="25400"/>
                    <a:pt x="0" y="19685"/>
                    <a:pt x="0" y="12700"/>
                  </a:cubicBezTo>
                  <a:close/>
                </a:path>
              </a:pathLst>
            </a:custGeom>
            <a:solidFill>
              <a:srgbClr val="C99AFE"/>
            </a:solidFill>
          </p:spPr>
        </p:sp>
      </p:grpSp>
      <p:grpSp>
        <p:nvGrpSpPr>
          <p:cNvPr name="Group 8" id="8"/>
          <p:cNvGrpSpPr/>
          <p:nvPr/>
        </p:nvGrpSpPr>
        <p:grpSpPr>
          <a:xfrm rot="0">
            <a:off x="6938758" y="7457050"/>
            <a:ext cx="7418338" cy="14546"/>
            <a:chOff x="0" y="0"/>
            <a:chExt cx="12953815" cy="25400"/>
          </a:xfrm>
        </p:grpSpPr>
        <p:sp>
          <p:nvSpPr>
            <p:cNvPr name="Freeform 9" id="9"/>
            <p:cNvSpPr/>
            <p:nvPr/>
          </p:nvSpPr>
          <p:spPr>
            <a:xfrm flipH="false" flipV="false" rot="0">
              <a:off x="0" y="0"/>
              <a:ext cx="12953816" cy="25400"/>
            </a:xfrm>
            <a:custGeom>
              <a:avLst/>
              <a:gdLst/>
              <a:ahLst/>
              <a:cxnLst/>
              <a:rect r="r" b="b" t="t" l="l"/>
              <a:pathLst>
                <a:path h="25400" w="12953816">
                  <a:moveTo>
                    <a:pt x="0" y="12700"/>
                  </a:moveTo>
                  <a:cubicBezTo>
                    <a:pt x="0" y="5715"/>
                    <a:pt x="5909" y="0"/>
                    <a:pt x="13132" y="0"/>
                  </a:cubicBezTo>
                  <a:lnTo>
                    <a:pt x="12940684" y="0"/>
                  </a:lnTo>
                  <a:cubicBezTo>
                    <a:pt x="12947906" y="0"/>
                    <a:pt x="12953816" y="5715"/>
                    <a:pt x="12953816" y="12700"/>
                  </a:cubicBezTo>
                  <a:cubicBezTo>
                    <a:pt x="12953816" y="19685"/>
                    <a:pt x="12947906" y="25400"/>
                    <a:pt x="12940684" y="25400"/>
                  </a:cubicBezTo>
                  <a:lnTo>
                    <a:pt x="13132" y="25400"/>
                  </a:lnTo>
                  <a:cubicBezTo>
                    <a:pt x="5909" y="25400"/>
                    <a:pt x="0" y="19685"/>
                    <a:pt x="0" y="12700"/>
                  </a:cubicBezTo>
                  <a:close/>
                </a:path>
              </a:pathLst>
            </a:custGeom>
            <a:solidFill>
              <a:srgbClr val="C99AFE"/>
            </a:solidFill>
          </p:spPr>
        </p:sp>
      </p:grpSp>
      <p:grpSp>
        <p:nvGrpSpPr>
          <p:cNvPr name="Group 10" id="10"/>
          <p:cNvGrpSpPr/>
          <p:nvPr/>
        </p:nvGrpSpPr>
        <p:grpSpPr>
          <a:xfrm rot="0">
            <a:off x="878876" y="3357562"/>
            <a:ext cx="7117206" cy="6153418"/>
            <a:chOff x="0" y="0"/>
            <a:chExt cx="9489608" cy="8204557"/>
          </a:xfrm>
        </p:grpSpPr>
        <p:sp>
          <p:nvSpPr>
            <p:cNvPr name="Freeform 11" id="11"/>
            <p:cNvSpPr/>
            <p:nvPr/>
          </p:nvSpPr>
          <p:spPr>
            <a:xfrm flipH="false" flipV="false" rot="0">
              <a:off x="0" y="0"/>
              <a:ext cx="9489608" cy="8204557"/>
            </a:xfrm>
            <a:custGeom>
              <a:avLst/>
              <a:gdLst/>
              <a:ahLst/>
              <a:cxnLst/>
              <a:rect r="r" b="b" t="t" l="l"/>
              <a:pathLst>
                <a:path h="8204557" w="9489608">
                  <a:moveTo>
                    <a:pt x="0" y="0"/>
                  </a:moveTo>
                  <a:lnTo>
                    <a:pt x="9489608" y="0"/>
                  </a:lnTo>
                  <a:lnTo>
                    <a:pt x="9489608" y="8204557"/>
                  </a:lnTo>
                  <a:lnTo>
                    <a:pt x="0" y="82045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4301424" y="6245523"/>
              <a:ext cx="886759" cy="1071766"/>
              <a:chOff x="0" y="0"/>
              <a:chExt cx="549686" cy="664368"/>
            </a:xfrm>
          </p:grpSpPr>
          <p:sp>
            <p:nvSpPr>
              <p:cNvPr name="Freeform 13" id="13" descr="preencoded.png"/>
              <p:cNvSpPr/>
              <p:nvPr/>
            </p:nvSpPr>
            <p:spPr>
              <a:xfrm flipH="false" flipV="false" rot="0">
                <a:off x="0" y="0"/>
                <a:ext cx="549695" cy="664337"/>
              </a:xfrm>
              <a:custGeom>
                <a:avLst/>
                <a:gdLst/>
                <a:ahLst/>
                <a:cxnLst/>
                <a:rect r="r" b="b" t="t" l="l"/>
                <a:pathLst>
                  <a:path h="664337" w="549695">
                    <a:moveTo>
                      <a:pt x="0" y="0"/>
                    </a:moveTo>
                    <a:lnTo>
                      <a:pt x="549695" y="0"/>
                    </a:lnTo>
                    <a:lnTo>
                      <a:pt x="549695" y="664337"/>
                    </a:lnTo>
                    <a:lnTo>
                      <a:pt x="0" y="664337"/>
                    </a:lnTo>
                    <a:lnTo>
                      <a:pt x="0" y="0"/>
                    </a:lnTo>
                    <a:close/>
                  </a:path>
                </a:pathLst>
              </a:custGeom>
              <a:blipFill>
                <a:blip r:embed="rId4"/>
                <a:stretch>
                  <a:fillRect l="-1" t="-1220" r="0" b="-1225"/>
                </a:stretch>
              </a:blipFill>
            </p:spPr>
          </p:sp>
        </p:grpSp>
        <p:grpSp>
          <p:nvGrpSpPr>
            <p:cNvPr name="Group 14" id="14"/>
            <p:cNvGrpSpPr/>
            <p:nvPr/>
          </p:nvGrpSpPr>
          <p:grpSpPr>
            <a:xfrm rot="0">
              <a:off x="4301424" y="3566396"/>
              <a:ext cx="886759" cy="1071766"/>
              <a:chOff x="0" y="0"/>
              <a:chExt cx="549686" cy="664368"/>
            </a:xfrm>
          </p:grpSpPr>
          <p:sp>
            <p:nvSpPr>
              <p:cNvPr name="Freeform 15" id="15" descr="preencoded.png"/>
              <p:cNvSpPr/>
              <p:nvPr/>
            </p:nvSpPr>
            <p:spPr>
              <a:xfrm flipH="false" flipV="false" rot="0">
                <a:off x="0" y="0"/>
                <a:ext cx="549695" cy="664337"/>
              </a:xfrm>
              <a:custGeom>
                <a:avLst/>
                <a:gdLst/>
                <a:ahLst/>
                <a:cxnLst/>
                <a:rect r="r" b="b" t="t" l="l"/>
                <a:pathLst>
                  <a:path h="664337" w="549695">
                    <a:moveTo>
                      <a:pt x="0" y="0"/>
                    </a:moveTo>
                    <a:lnTo>
                      <a:pt x="549695" y="0"/>
                    </a:lnTo>
                    <a:lnTo>
                      <a:pt x="549695" y="664337"/>
                    </a:lnTo>
                    <a:lnTo>
                      <a:pt x="0" y="664337"/>
                    </a:lnTo>
                    <a:lnTo>
                      <a:pt x="0" y="0"/>
                    </a:lnTo>
                    <a:close/>
                  </a:path>
                </a:pathLst>
              </a:custGeom>
              <a:blipFill>
                <a:blip r:embed="rId7"/>
                <a:stretch>
                  <a:fillRect l="-1" t="-1220" r="0" b="-1225"/>
                </a:stretch>
              </a:blipFill>
            </p:spPr>
          </p:sp>
        </p:grpSp>
        <p:grpSp>
          <p:nvGrpSpPr>
            <p:cNvPr name="Group 16" id="16"/>
            <p:cNvGrpSpPr/>
            <p:nvPr/>
          </p:nvGrpSpPr>
          <p:grpSpPr>
            <a:xfrm rot="0">
              <a:off x="4337942" y="1190235"/>
              <a:ext cx="813724" cy="983493"/>
              <a:chOff x="0" y="0"/>
              <a:chExt cx="549686" cy="664368"/>
            </a:xfrm>
          </p:grpSpPr>
          <p:sp>
            <p:nvSpPr>
              <p:cNvPr name="Freeform 17" id="17" descr="preencoded.png"/>
              <p:cNvSpPr/>
              <p:nvPr/>
            </p:nvSpPr>
            <p:spPr>
              <a:xfrm flipH="false" flipV="false" rot="0">
                <a:off x="0" y="0"/>
                <a:ext cx="549695" cy="664337"/>
              </a:xfrm>
              <a:custGeom>
                <a:avLst/>
                <a:gdLst/>
                <a:ahLst/>
                <a:cxnLst/>
                <a:rect r="r" b="b" t="t" l="l"/>
                <a:pathLst>
                  <a:path h="664337" w="549695">
                    <a:moveTo>
                      <a:pt x="0" y="0"/>
                    </a:moveTo>
                    <a:lnTo>
                      <a:pt x="549695" y="0"/>
                    </a:lnTo>
                    <a:lnTo>
                      <a:pt x="549695" y="664337"/>
                    </a:lnTo>
                    <a:lnTo>
                      <a:pt x="0" y="664337"/>
                    </a:lnTo>
                    <a:lnTo>
                      <a:pt x="0" y="0"/>
                    </a:lnTo>
                    <a:close/>
                  </a:path>
                </a:pathLst>
              </a:custGeom>
              <a:blipFill>
                <a:blip r:embed="rId8"/>
                <a:stretch>
                  <a:fillRect l="-1" t="-1220" r="0" b="-1225"/>
                </a:stretch>
              </a:blipFill>
            </p:spPr>
          </p:sp>
        </p:grpSp>
      </p:grpSp>
      <p:sp>
        <p:nvSpPr>
          <p:cNvPr name="TextBox 18" id="18"/>
          <p:cNvSpPr txBox="true"/>
          <p:nvPr/>
        </p:nvSpPr>
        <p:spPr>
          <a:xfrm rot="0">
            <a:off x="1432470" y="214109"/>
            <a:ext cx="13834319" cy="3048203"/>
          </a:xfrm>
          <a:prstGeom prst="rect">
            <a:avLst/>
          </a:prstGeom>
        </p:spPr>
        <p:txBody>
          <a:bodyPr anchor="t" rtlCol="false" tIns="0" lIns="0" bIns="0" rIns="0">
            <a:spAutoFit/>
          </a:bodyPr>
          <a:lstStyle/>
          <a:p>
            <a:pPr algn="l" marL="0" indent="0" lvl="0">
              <a:lnSpc>
                <a:spcPts val="11572"/>
              </a:lnSpc>
              <a:spcBef>
                <a:spcPct val="0"/>
              </a:spcBef>
            </a:pPr>
            <a:r>
              <a:rPr lang="en-US" sz="10332" strike="noStrike" u="none">
                <a:solidFill>
                  <a:srgbClr val="EDA2FF"/>
                </a:solidFill>
                <a:latin typeface="StopMotion"/>
                <a:ea typeface="StopMotion"/>
                <a:cs typeface="StopMotion"/>
                <a:sym typeface="StopMotion"/>
              </a:rPr>
              <a:t>Conclusion et</a:t>
            </a:r>
            <a:r>
              <a:rPr lang="en-US" sz="10332" strike="noStrike" u="none">
                <a:solidFill>
                  <a:srgbClr val="EDA2FF"/>
                </a:solidFill>
                <a:latin typeface="StopMotion"/>
                <a:ea typeface="StopMotion"/>
                <a:cs typeface="StopMotion"/>
                <a:sym typeface="StopMotion"/>
              </a:rPr>
              <a:t> Perspectives</a:t>
            </a:r>
          </a:p>
        </p:txBody>
      </p:sp>
      <p:sp>
        <p:nvSpPr>
          <p:cNvPr name="TextBox 19" id="19"/>
          <p:cNvSpPr txBox="true"/>
          <p:nvPr/>
        </p:nvSpPr>
        <p:spPr>
          <a:xfrm rot="0">
            <a:off x="5922191" y="3833144"/>
            <a:ext cx="2798116" cy="567140"/>
          </a:xfrm>
          <a:prstGeom prst="rect">
            <a:avLst/>
          </a:prstGeom>
        </p:spPr>
        <p:txBody>
          <a:bodyPr anchor="t" rtlCol="false" tIns="0" lIns="0" bIns="0" rIns="0">
            <a:spAutoFit/>
          </a:bodyPr>
          <a:lstStyle/>
          <a:p>
            <a:pPr algn="l">
              <a:lnSpc>
                <a:spcPts val="4624"/>
              </a:lnSpc>
            </a:pPr>
            <a:r>
              <a:rPr lang="en-US" sz="3699">
                <a:solidFill>
                  <a:srgbClr val="FFFFFF"/>
                </a:solidFill>
                <a:latin typeface="Anton"/>
                <a:ea typeface="Anton"/>
                <a:cs typeface="Anton"/>
                <a:sym typeface="Anton"/>
              </a:rPr>
              <a:t>Points forts</a:t>
            </a:r>
          </a:p>
        </p:txBody>
      </p:sp>
      <p:sp>
        <p:nvSpPr>
          <p:cNvPr name="TextBox 20" id="20"/>
          <p:cNvSpPr txBox="true"/>
          <p:nvPr/>
        </p:nvSpPr>
        <p:spPr>
          <a:xfrm rot="0">
            <a:off x="5925974" y="4436487"/>
            <a:ext cx="8687581" cy="519744"/>
          </a:xfrm>
          <a:prstGeom prst="rect">
            <a:avLst/>
          </a:prstGeom>
        </p:spPr>
        <p:txBody>
          <a:bodyPr anchor="t" rtlCol="false" tIns="0" lIns="0" bIns="0" rIns="0">
            <a:spAutoFit/>
          </a:bodyPr>
          <a:lstStyle/>
          <a:p>
            <a:pPr algn="l">
              <a:lnSpc>
                <a:spcPts val="4397"/>
              </a:lnSpc>
            </a:pPr>
            <a:r>
              <a:rPr lang="en-US" sz="2700">
                <a:solidFill>
                  <a:srgbClr val="FFFFFF"/>
                </a:solidFill>
                <a:latin typeface="Roboto Condensed"/>
                <a:ea typeface="Roboto Condensed"/>
                <a:cs typeface="Roboto Condensed"/>
                <a:sym typeface="Roboto Condensed"/>
              </a:rPr>
              <a:t>Qualité audio (MOS&gt;4), richesse des services, personnalisation</a:t>
            </a:r>
          </a:p>
        </p:txBody>
      </p:sp>
      <p:sp>
        <p:nvSpPr>
          <p:cNvPr name="TextBox 21" id="21"/>
          <p:cNvSpPr txBox="true"/>
          <p:nvPr/>
        </p:nvSpPr>
        <p:spPr>
          <a:xfrm rot="0">
            <a:off x="6938758" y="5838565"/>
            <a:ext cx="2798116" cy="567140"/>
          </a:xfrm>
          <a:prstGeom prst="rect">
            <a:avLst/>
          </a:prstGeom>
        </p:spPr>
        <p:txBody>
          <a:bodyPr anchor="t" rtlCol="false" tIns="0" lIns="0" bIns="0" rIns="0">
            <a:spAutoFit/>
          </a:bodyPr>
          <a:lstStyle/>
          <a:p>
            <a:pPr algn="l">
              <a:lnSpc>
                <a:spcPts val="4624"/>
              </a:lnSpc>
            </a:pPr>
            <a:r>
              <a:rPr lang="en-US" sz="3699">
                <a:solidFill>
                  <a:srgbClr val="FFFFFF"/>
                </a:solidFill>
                <a:latin typeface="Anton"/>
                <a:ea typeface="Anton"/>
                <a:cs typeface="Anton"/>
                <a:sym typeface="Anton"/>
              </a:rPr>
              <a:t>Limites</a:t>
            </a:r>
          </a:p>
        </p:txBody>
      </p:sp>
      <p:sp>
        <p:nvSpPr>
          <p:cNvPr name="TextBox 22" id="22"/>
          <p:cNvSpPr txBox="true"/>
          <p:nvPr/>
        </p:nvSpPr>
        <p:spPr>
          <a:xfrm rot="0">
            <a:off x="6938758" y="6443806"/>
            <a:ext cx="7625582" cy="519744"/>
          </a:xfrm>
          <a:prstGeom prst="rect">
            <a:avLst/>
          </a:prstGeom>
        </p:spPr>
        <p:txBody>
          <a:bodyPr anchor="t" rtlCol="false" tIns="0" lIns="0" bIns="0" rIns="0">
            <a:spAutoFit/>
          </a:bodyPr>
          <a:lstStyle/>
          <a:p>
            <a:pPr algn="l">
              <a:lnSpc>
                <a:spcPts val="4397"/>
              </a:lnSpc>
            </a:pPr>
            <a:r>
              <a:rPr lang="en-US" sz="2700">
                <a:solidFill>
                  <a:srgbClr val="FFFFFF"/>
                </a:solidFill>
                <a:latin typeface="Roboto Condensed"/>
                <a:ea typeface="Roboto Condensed"/>
                <a:cs typeface="Roboto Condensed"/>
                <a:sym typeface="Roboto Condensed"/>
              </a:rPr>
              <a:t>Latence IA, couverture linguistique, UX à perfectionner</a:t>
            </a:r>
          </a:p>
        </p:txBody>
      </p:sp>
      <p:sp>
        <p:nvSpPr>
          <p:cNvPr name="TextBox 23" id="23"/>
          <p:cNvSpPr txBox="true"/>
          <p:nvPr/>
        </p:nvSpPr>
        <p:spPr>
          <a:xfrm rot="0">
            <a:off x="8084027" y="7776396"/>
            <a:ext cx="2798116" cy="567140"/>
          </a:xfrm>
          <a:prstGeom prst="rect">
            <a:avLst/>
          </a:prstGeom>
        </p:spPr>
        <p:txBody>
          <a:bodyPr anchor="t" rtlCol="false" tIns="0" lIns="0" bIns="0" rIns="0">
            <a:spAutoFit/>
          </a:bodyPr>
          <a:lstStyle/>
          <a:p>
            <a:pPr algn="l">
              <a:lnSpc>
                <a:spcPts val="4624"/>
              </a:lnSpc>
            </a:pPr>
            <a:r>
              <a:rPr lang="en-US" sz="3699">
                <a:solidFill>
                  <a:srgbClr val="FFFFFF"/>
                </a:solidFill>
                <a:latin typeface="Anton"/>
                <a:ea typeface="Anton"/>
                <a:cs typeface="Anton"/>
                <a:sym typeface="Anton"/>
              </a:rPr>
              <a:t>Perspectives</a:t>
            </a:r>
          </a:p>
        </p:txBody>
      </p:sp>
      <p:sp>
        <p:nvSpPr>
          <p:cNvPr name="TextBox 24" id="24"/>
          <p:cNvSpPr txBox="true"/>
          <p:nvPr/>
        </p:nvSpPr>
        <p:spPr>
          <a:xfrm rot="0">
            <a:off x="8084027" y="8381636"/>
            <a:ext cx="6292119" cy="1072194"/>
          </a:xfrm>
          <a:prstGeom prst="rect">
            <a:avLst/>
          </a:prstGeom>
        </p:spPr>
        <p:txBody>
          <a:bodyPr anchor="t" rtlCol="false" tIns="0" lIns="0" bIns="0" rIns="0">
            <a:spAutoFit/>
          </a:bodyPr>
          <a:lstStyle/>
          <a:p>
            <a:pPr algn="l">
              <a:lnSpc>
                <a:spcPts val="4397"/>
              </a:lnSpc>
            </a:pPr>
            <a:r>
              <a:rPr lang="en-US" sz="2700">
                <a:solidFill>
                  <a:srgbClr val="FFFFFF"/>
                </a:solidFill>
                <a:latin typeface="Roboto Condensed"/>
                <a:ea typeface="Roboto Condensed"/>
                <a:cs typeface="Roboto Condensed"/>
                <a:sym typeface="Roboto Condensed"/>
              </a:rPr>
              <a:t>Quantification Edge, MLOps, version mobile, module collaboratif</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076068">
            <a:off x="12073815" y="-883191"/>
            <a:ext cx="9468805" cy="11043101"/>
          </a:xfrm>
          <a:custGeom>
            <a:avLst/>
            <a:gdLst/>
            <a:ahLst/>
            <a:cxnLst/>
            <a:rect r="r" b="b" t="t" l="l"/>
            <a:pathLst>
              <a:path h="11043101" w="9468805">
                <a:moveTo>
                  <a:pt x="0" y="0"/>
                </a:moveTo>
                <a:lnTo>
                  <a:pt x="9468804" y="0"/>
                </a:lnTo>
                <a:lnTo>
                  <a:pt x="9468804" y="11043101"/>
                </a:lnTo>
                <a:lnTo>
                  <a:pt x="0" y="11043101"/>
                </a:lnTo>
                <a:lnTo>
                  <a:pt x="0" y="0"/>
                </a:lnTo>
                <a:close/>
              </a:path>
            </a:pathLst>
          </a:custGeom>
          <a:blipFill>
            <a:blip r:embed="rId2"/>
            <a:stretch>
              <a:fillRect l="0" t="-21956" r="-51213" b="-6403"/>
            </a:stretch>
          </a:blipFill>
        </p:spPr>
      </p:sp>
      <p:sp>
        <p:nvSpPr>
          <p:cNvPr name="Freeform 3" id="3"/>
          <p:cNvSpPr/>
          <p:nvPr/>
        </p:nvSpPr>
        <p:spPr>
          <a:xfrm flipH="false" flipV="false" rot="0">
            <a:off x="12765615" y="4638359"/>
            <a:ext cx="6994676" cy="6994676"/>
          </a:xfrm>
          <a:custGeom>
            <a:avLst/>
            <a:gdLst/>
            <a:ahLst/>
            <a:cxnLst/>
            <a:rect r="r" b="b" t="t" l="l"/>
            <a:pathLst>
              <a:path h="6994676" w="6994676">
                <a:moveTo>
                  <a:pt x="0" y="0"/>
                </a:moveTo>
                <a:lnTo>
                  <a:pt x="6994676" y="0"/>
                </a:lnTo>
                <a:lnTo>
                  <a:pt x="6994676" y="6994676"/>
                </a:lnTo>
                <a:lnTo>
                  <a:pt x="0" y="6994676"/>
                </a:lnTo>
                <a:lnTo>
                  <a:pt x="0" y="0"/>
                </a:lnTo>
                <a:close/>
              </a:path>
            </a:pathLst>
          </a:custGeom>
          <a:blipFill>
            <a:blip r:embed="rId3"/>
            <a:stretch>
              <a:fillRect l="0" t="0" r="0" b="0"/>
            </a:stretch>
          </a:blipFill>
        </p:spPr>
      </p:sp>
      <p:sp>
        <p:nvSpPr>
          <p:cNvPr name="AutoShape 4" id="4"/>
          <p:cNvSpPr/>
          <p:nvPr/>
        </p:nvSpPr>
        <p:spPr>
          <a:xfrm>
            <a:off x="-1090018" y="3887774"/>
            <a:ext cx="17253835" cy="0"/>
          </a:xfrm>
          <a:prstGeom prst="line">
            <a:avLst/>
          </a:prstGeom>
          <a:ln cap="flat" w="9525">
            <a:solidFill>
              <a:srgbClr val="FFFFFF"/>
            </a:solidFill>
            <a:prstDash val="solid"/>
            <a:headEnd type="none" len="sm" w="sm"/>
            <a:tailEnd type="none" len="sm" w="sm"/>
          </a:ln>
        </p:spPr>
      </p:sp>
      <p:sp>
        <p:nvSpPr>
          <p:cNvPr name="Freeform 5" id="5"/>
          <p:cNvSpPr/>
          <p:nvPr/>
        </p:nvSpPr>
        <p:spPr>
          <a:xfrm flipH="false" flipV="false" rot="0">
            <a:off x="13165403" y="5143500"/>
            <a:ext cx="3635775" cy="2685929"/>
          </a:xfrm>
          <a:custGeom>
            <a:avLst/>
            <a:gdLst/>
            <a:ahLst/>
            <a:cxnLst/>
            <a:rect r="r" b="b" t="t" l="l"/>
            <a:pathLst>
              <a:path h="2685929" w="3635775">
                <a:moveTo>
                  <a:pt x="0" y="0"/>
                </a:moveTo>
                <a:lnTo>
                  <a:pt x="3635775" y="0"/>
                </a:lnTo>
                <a:lnTo>
                  <a:pt x="3635775" y="2685929"/>
                </a:lnTo>
                <a:lnTo>
                  <a:pt x="0" y="2685929"/>
                </a:lnTo>
                <a:lnTo>
                  <a:pt x="0" y="0"/>
                </a:lnTo>
                <a:close/>
              </a:path>
            </a:pathLst>
          </a:custGeom>
          <a:blipFill>
            <a:blip r:embed="rId4"/>
            <a:stretch>
              <a:fillRect l="0" t="0" r="0" b="0"/>
            </a:stretch>
          </a:blipFill>
        </p:spPr>
      </p:sp>
      <p:sp>
        <p:nvSpPr>
          <p:cNvPr name="TextBox 6" id="6"/>
          <p:cNvSpPr txBox="true"/>
          <p:nvPr/>
        </p:nvSpPr>
        <p:spPr>
          <a:xfrm rot="0">
            <a:off x="1028700" y="306971"/>
            <a:ext cx="15234253" cy="4456642"/>
          </a:xfrm>
          <a:prstGeom prst="rect">
            <a:avLst/>
          </a:prstGeom>
        </p:spPr>
        <p:txBody>
          <a:bodyPr anchor="t" rtlCol="false" tIns="0" lIns="0" bIns="0" rIns="0">
            <a:spAutoFit/>
          </a:bodyPr>
          <a:lstStyle/>
          <a:p>
            <a:pPr algn="l">
              <a:lnSpc>
                <a:spcPts val="11652"/>
              </a:lnSpc>
              <a:spcBef>
                <a:spcPct val="0"/>
              </a:spcBef>
            </a:pPr>
            <a:r>
              <a:rPr lang="en-US" sz="8323">
                <a:solidFill>
                  <a:srgbClr val="FFFFFF"/>
                </a:solidFill>
                <a:latin typeface="StopMotion"/>
                <a:ea typeface="StopMotion"/>
                <a:cs typeface="StopMotion"/>
                <a:sym typeface="StopMotion"/>
              </a:rPr>
              <a:t>REMERCIEMENTS ET SOUTIEN</a:t>
            </a:r>
          </a:p>
          <a:p>
            <a:pPr algn="l">
              <a:lnSpc>
                <a:spcPts val="11652"/>
              </a:lnSpc>
              <a:spcBef>
                <a:spcPct val="0"/>
              </a:spcBef>
            </a:pPr>
          </a:p>
        </p:txBody>
      </p:sp>
      <p:sp>
        <p:nvSpPr>
          <p:cNvPr name="Freeform 7" id="7"/>
          <p:cNvSpPr/>
          <p:nvPr/>
        </p:nvSpPr>
        <p:spPr>
          <a:xfrm flipH="false" flipV="false" rot="0">
            <a:off x="1028700" y="4271305"/>
            <a:ext cx="9607772" cy="1536573"/>
          </a:xfrm>
          <a:custGeom>
            <a:avLst/>
            <a:gdLst/>
            <a:ahLst/>
            <a:cxnLst/>
            <a:rect r="r" b="b" t="t" l="l"/>
            <a:pathLst>
              <a:path h="1536573" w="9607772">
                <a:moveTo>
                  <a:pt x="0" y="0"/>
                </a:moveTo>
                <a:lnTo>
                  <a:pt x="9607772" y="0"/>
                </a:lnTo>
                <a:lnTo>
                  <a:pt x="9607772" y="1536573"/>
                </a:lnTo>
                <a:lnTo>
                  <a:pt x="0" y="15365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304628" y="4518657"/>
            <a:ext cx="3271540" cy="459505"/>
          </a:xfrm>
          <a:prstGeom prst="rect">
            <a:avLst/>
          </a:prstGeom>
        </p:spPr>
        <p:txBody>
          <a:bodyPr anchor="t" rtlCol="false" tIns="0" lIns="0" bIns="0" rIns="0">
            <a:spAutoFit/>
          </a:bodyPr>
          <a:lstStyle/>
          <a:p>
            <a:pPr algn="l">
              <a:lnSpc>
                <a:spcPts val="3731"/>
              </a:lnSpc>
            </a:pPr>
            <a:r>
              <a:rPr lang="en-US" sz="2999">
                <a:solidFill>
                  <a:srgbClr val="FFFFFF"/>
                </a:solidFill>
                <a:latin typeface="Anton"/>
                <a:ea typeface="Anton"/>
                <a:cs typeface="Anton"/>
                <a:sym typeface="Anton"/>
              </a:rPr>
              <a:t>Encadrants</a:t>
            </a:r>
          </a:p>
        </p:txBody>
      </p:sp>
      <p:sp>
        <p:nvSpPr>
          <p:cNvPr name="TextBox 9" id="9"/>
          <p:cNvSpPr txBox="true"/>
          <p:nvPr/>
        </p:nvSpPr>
        <p:spPr>
          <a:xfrm rot="0">
            <a:off x="1304628" y="4884477"/>
            <a:ext cx="9055894" cy="627381"/>
          </a:xfrm>
          <a:prstGeom prst="rect">
            <a:avLst/>
          </a:prstGeom>
        </p:spPr>
        <p:txBody>
          <a:bodyPr anchor="t" rtlCol="false" tIns="0" lIns="0" bIns="0" rIns="0">
            <a:spAutoFit/>
          </a:bodyPr>
          <a:lstStyle/>
          <a:p>
            <a:pPr algn="l">
              <a:lnSpc>
                <a:spcPts val="5199"/>
              </a:lnSpc>
            </a:pPr>
            <a:r>
              <a:rPr lang="en-US" sz="3199" b="true">
                <a:solidFill>
                  <a:srgbClr val="FFFFFF"/>
                </a:solidFill>
                <a:latin typeface="Roboto Condensed Bold"/>
                <a:ea typeface="Roboto Condensed Bold"/>
                <a:cs typeface="Roboto Condensed Bold"/>
                <a:sym typeface="Roboto Condensed Bold"/>
              </a:rPr>
              <a:t>Professeur Rachidi Rabia: Guide pédagogique</a:t>
            </a:r>
          </a:p>
        </p:txBody>
      </p:sp>
      <p:sp>
        <p:nvSpPr>
          <p:cNvPr name="Freeform 10" id="10"/>
          <p:cNvSpPr/>
          <p:nvPr/>
        </p:nvSpPr>
        <p:spPr>
          <a:xfrm flipH="false" flipV="false" rot="0">
            <a:off x="1028700" y="6059922"/>
            <a:ext cx="9607772" cy="1536573"/>
          </a:xfrm>
          <a:custGeom>
            <a:avLst/>
            <a:gdLst/>
            <a:ahLst/>
            <a:cxnLst/>
            <a:rect r="r" b="b" t="t" l="l"/>
            <a:pathLst>
              <a:path h="1536573" w="9607772">
                <a:moveTo>
                  <a:pt x="0" y="0"/>
                </a:moveTo>
                <a:lnTo>
                  <a:pt x="9607772" y="0"/>
                </a:lnTo>
                <a:lnTo>
                  <a:pt x="9607772" y="1536573"/>
                </a:lnTo>
                <a:lnTo>
                  <a:pt x="0" y="15365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1304628" y="6297750"/>
            <a:ext cx="3271540" cy="469030"/>
          </a:xfrm>
          <a:prstGeom prst="rect">
            <a:avLst/>
          </a:prstGeom>
        </p:spPr>
        <p:txBody>
          <a:bodyPr anchor="t" rtlCol="false" tIns="0" lIns="0" bIns="0" rIns="0">
            <a:spAutoFit/>
          </a:bodyPr>
          <a:lstStyle/>
          <a:p>
            <a:pPr algn="l">
              <a:lnSpc>
                <a:spcPts val="3731"/>
              </a:lnSpc>
            </a:pPr>
            <a:r>
              <a:rPr lang="en-US" sz="3000">
                <a:solidFill>
                  <a:srgbClr val="FFFFFF"/>
                </a:solidFill>
                <a:latin typeface="Anton"/>
                <a:ea typeface="Anton"/>
                <a:cs typeface="Anton"/>
                <a:sym typeface="Anton"/>
              </a:rPr>
              <a:t>Collaborateurs</a:t>
            </a:r>
          </a:p>
        </p:txBody>
      </p:sp>
      <p:sp>
        <p:nvSpPr>
          <p:cNvPr name="TextBox 12" id="12"/>
          <p:cNvSpPr txBox="true"/>
          <p:nvPr/>
        </p:nvSpPr>
        <p:spPr>
          <a:xfrm rot="0">
            <a:off x="1304628" y="6673094"/>
            <a:ext cx="9055894" cy="627381"/>
          </a:xfrm>
          <a:prstGeom prst="rect">
            <a:avLst/>
          </a:prstGeom>
        </p:spPr>
        <p:txBody>
          <a:bodyPr anchor="t" rtlCol="false" tIns="0" lIns="0" bIns="0" rIns="0">
            <a:spAutoFit/>
          </a:bodyPr>
          <a:lstStyle/>
          <a:p>
            <a:pPr algn="l">
              <a:lnSpc>
                <a:spcPts val="5199"/>
              </a:lnSpc>
            </a:pPr>
            <a:r>
              <a:rPr lang="en-US" sz="3199" b="true">
                <a:solidFill>
                  <a:srgbClr val="FFFFFF"/>
                </a:solidFill>
                <a:latin typeface="Roboto Condensed Bold"/>
                <a:ea typeface="Roboto Condensed Bold"/>
                <a:cs typeface="Roboto Condensed Bold"/>
                <a:sym typeface="Roboto Condensed Bold"/>
              </a:rPr>
              <a:t>Professeurs: Partage d'expertise</a:t>
            </a:r>
          </a:p>
        </p:txBody>
      </p:sp>
      <p:sp>
        <p:nvSpPr>
          <p:cNvPr name="Freeform 13" id="13"/>
          <p:cNvSpPr/>
          <p:nvPr/>
        </p:nvSpPr>
        <p:spPr>
          <a:xfrm flipH="false" flipV="false" rot="0">
            <a:off x="1028700" y="7986949"/>
            <a:ext cx="9607772" cy="1536573"/>
          </a:xfrm>
          <a:custGeom>
            <a:avLst/>
            <a:gdLst/>
            <a:ahLst/>
            <a:cxnLst/>
            <a:rect r="r" b="b" t="t" l="l"/>
            <a:pathLst>
              <a:path h="1536573" w="9607772">
                <a:moveTo>
                  <a:pt x="0" y="0"/>
                </a:moveTo>
                <a:lnTo>
                  <a:pt x="9607772" y="0"/>
                </a:lnTo>
                <a:lnTo>
                  <a:pt x="9607772" y="1536573"/>
                </a:lnTo>
                <a:lnTo>
                  <a:pt x="0" y="15365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304628" y="8225074"/>
            <a:ext cx="3271540" cy="469030"/>
          </a:xfrm>
          <a:prstGeom prst="rect">
            <a:avLst/>
          </a:prstGeom>
        </p:spPr>
        <p:txBody>
          <a:bodyPr anchor="t" rtlCol="false" tIns="0" lIns="0" bIns="0" rIns="0">
            <a:spAutoFit/>
          </a:bodyPr>
          <a:lstStyle/>
          <a:p>
            <a:pPr algn="l">
              <a:lnSpc>
                <a:spcPts val="3731"/>
              </a:lnSpc>
            </a:pPr>
            <a:r>
              <a:rPr lang="en-US" sz="3000">
                <a:solidFill>
                  <a:srgbClr val="000000"/>
                </a:solidFill>
                <a:latin typeface="Anton"/>
                <a:ea typeface="Anton"/>
                <a:cs typeface="Anton"/>
                <a:sym typeface="Anton"/>
              </a:rPr>
              <a:t>Famille et Amis</a:t>
            </a:r>
          </a:p>
        </p:txBody>
      </p:sp>
      <p:sp>
        <p:nvSpPr>
          <p:cNvPr name="TextBox 15" id="15"/>
          <p:cNvSpPr txBox="true"/>
          <p:nvPr/>
        </p:nvSpPr>
        <p:spPr>
          <a:xfrm rot="0">
            <a:off x="1304628" y="8595805"/>
            <a:ext cx="9055894" cy="627381"/>
          </a:xfrm>
          <a:prstGeom prst="rect">
            <a:avLst/>
          </a:prstGeom>
        </p:spPr>
        <p:txBody>
          <a:bodyPr anchor="t" rtlCol="false" tIns="0" lIns="0" bIns="0" rIns="0">
            <a:spAutoFit/>
          </a:bodyPr>
          <a:lstStyle/>
          <a:p>
            <a:pPr algn="l">
              <a:lnSpc>
                <a:spcPts val="5199"/>
              </a:lnSpc>
            </a:pPr>
            <a:r>
              <a:rPr lang="en-US" sz="3199" b="true">
                <a:solidFill>
                  <a:srgbClr val="000000"/>
                </a:solidFill>
                <a:latin typeface="Roboto Condensed Bold"/>
                <a:ea typeface="Roboto Condensed Bold"/>
                <a:cs typeface="Roboto Condensed Bold"/>
                <a:sym typeface="Roboto Condensed Bold"/>
              </a:rPr>
              <a:t>Soutien moral et encouragements constants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143959" y="587655"/>
            <a:ext cx="13897965" cy="3237148"/>
          </a:xfrm>
          <a:prstGeom prst="rect">
            <a:avLst/>
          </a:prstGeom>
        </p:spPr>
        <p:txBody>
          <a:bodyPr anchor="t" rtlCol="false" tIns="0" lIns="0" bIns="0" rIns="0">
            <a:spAutoFit/>
          </a:bodyPr>
          <a:lstStyle/>
          <a:p>
            <a:pPr algn="l">
              <a:lnSpc>
                <a:spcPts val="12460"/>
              </a:lnSpc>
            </a:pPr>
            <a:r>
              <a:rPr lang="en-US" sz="9999">
                <a:solidFill>
                  <a:srgbClr val="FFFFFF"/>
                </a:solidFill>
                <a:latin typeface="StopMotion"/>
                <a:ea typeface="StopMotion"/>
                <a:cs typeface="StopMotion"/>
                <a:sym typeface="StopMotion"/>
              </a:rPr>
              <a:t>Plan de la presentation</a:t>
            </a:r>
          </a:p>
        </p:txBody>
      </p:sp>
      <p:sp>
        <p:nvSpPr>
          <p:cNvPr name="Freeform 3" id="3"/>
          <p:cNvSpPr/>
          <p:nvPr/>
        </p:nvSpPr>
        <p:spPr>
          <a:xfrm flipH="false" flipV="false" rot="-1375043">
            <a:off x="14617880" y="-2449774"/>
            <a:ext cx="9256555" cy="10794817"/>
          </a:xfrm>
          <a:custGeom>
            <a:avLst/>
            <a:gdLst/>
            <a:ahLst/>
            <a:cxnLst/>
            <a:rect r="r" b="b" t="t" l="l"/>
            <a:pathLst>
              <a:path h="10794817" w="9256555">
                <a:moveTo>
                  <a:pt x="0" y="0"/>
                </a:moveTo>
                <a:lnTo>
                  <a:pt x="9256555" y="0"/>
                </a:lnTo>
                <a:lnTo>
                  <a:pt x="9256555" y="10794817"/>
                </a:lnTo>
                <a:lnTo>
                  <a:pt x="0" y="10794817"/>
                </a:lnTo>
                <a:lnTo>
                  <a:pt x="0" y="0"/>
                </a:lnTo>
                <a:close/>
              </a:path>
            </a:pathLst>
          </a:custGeom>
          <a:blipFill>
            <a:blip r:embed="rId2"/>
            <a:stretch>
              <a:fillRect l="0" t="0" r="0" b="0"/>
            </a:stretch>
          </a:blipFill>
        </p:spPr>
      </p:sp>
      <p:sp>
        <p:nvSpPr>
          <p:cNvPr name="Freeform 4" id="4"/>
          <p:cNvSpPr/>
          <p:nvPr/>
        </p:nvSpPr>
        <p:spPr>
          <a:xfrm flipH="false" flipV="false" rot="0">
            <a:off x="11544623" y="1028700"/>
            <a:ext cx="9410041" cy="8229600"/>
          </a:xfrm>
          <a:custGeom>
            <a:avLst/>
            <a:gdLst/>
            <a:ahLst/>
            <a:cxnLst/>
            <a:rect r="r" b="b" t="t" l="l"/>
            <a:pathLst>
              <a:path h="8229600" w="9410041">
                <a:moveTo>
                  <a:pt x="0" y="0"/>
                </a:moveTo>
                <a:lnTo>
                  <a:pt x="9410041" y="0"/>
                </a:lnTo>
                <a:lnTo>
                  <a:pt x="9410041" y="8229600"/>
                </a:lnTo>
                <a:lnTo>
                  <a:pt x="0" y="8229600"/>
                </a:lnTo>
                <a:lnTo>
                  <a:pt x="0" y="0"/>
                </a:lnTo>
                <a:close/>
              </a:path>
            </a:pathLst>
          </a:custGeom>
          <a:blipFill>
            <a:blip r:embed="rId3"/>
            <a:stretch>
              <a:fillRect l="0" t="0" r="0" b="0"/>
            </a:stretch>
          </a:blipFill>
        </p:spPr>
      </p:sp>
      <p:grpSp>
        <p:nvGrpSpPr>
          <p:cNvPr name="Group 5" id="5"/>
          <p:cNvGrpSpPr/>
          <p:nvPr/>
        </p:nvGrpSpPr>
        <p:grpSpPr>
          <a:xfrm rot="0">
            <a:off x="780222" y="5124518"/>
            <a:ext cx="151210" cy="860078"/>
            <a:chOff x="0" y="0"/>
            <a:chExt cx="201613" cy="1146770"/>
          </a:xfrm>
        </p:grpSpPr>
        <p:sp>
          <p:nvSpPr>
            <p:cNvPr name="Freeform 6" id="6"/>
            <p:cNvSpPr/>
            <p:nvPr/>
          </p:nvSpPr>
          <p:spPr>
            <a:xfrm flipH="false" flipV="false" rot="0">
              <a:off x="6350" y="6350"/>
              <a:ext cx="188976" cy="1134110"/>
            </a:xfrm>
            <a:custGeom>
              <a:avLst/>
              <a:gdLst/>
              <a:ahLst/>
              <a:cxnLst/>
              <a:rect r="r" b="b" t="t" l="l"/>
              <a:pathLst>
                <a:path h="1134110" w="188976">
                  <a:moveTo>
                    <a:pt x="0" y="99695"/>
                  </a:moveTo>
                  <a:cubicBezTo>
                    <a:pt x="0" y="44577"/>
                    <a:pt x="42291" y="0"/>
                    <a:pt x="94488" y="0"/>
                  </a:cubicBezTo>
                  <a:cubicBezTo>
                    <a:pt x="146685" y="0"/>
                    <a:pt x="188976" y="44577"/>
                    <a:pt x="188976" y="99695"/>
                  </a:cubicBezTo>
                  <a:lnTo>
                    <a:pt x="188976" y="1034415"/>
                  </a:lnTo>
                  <a:cubicBezTo>
                    <a:pt x="188976" y="1089533"/>
                    <a:pt x="146685" y="1134110"/>
                    <a:pt x="94488" y="1134110"/>
                  </a:cubicBezTo>
                  <a:cubicBezTo>
                    <a:pt x="42291" y="1134110"/>
                    <a:pt x="0" y="1089406"/>
                    <a:pt x="0" y="1034415"/>
                  </a:cubicBezTo>
                  <a:close/>
                </a:path>
              </a:pathLst>
            </a:custGeom>
            <a:solidFill>
              <a:srgbClr val="C1B6FE"/>
            </a:solidFill>
          </p:spPr>
        </p:sp>
        <p:sp>
          <p:nvSpPr>
            <p:cNvPr name="Freeform 7" id="7"/>
            <p:cNvSpPr/>
            <p:nvPr/>
          </p:nvSpPr>
          <p:spPr>
            <a:xfrm flipH="false" flipV="false" rot="0">
              <a:off x="0" y="0"/>
              <a:ext cx="201676" cy="1146810"/>
            </a:xfrm>
            <a:custGeom>
              <a:avLst/>
              <a:gdLst/>
              <a:ahLst/>
              <a:cxnLst/>
              <a:rect r="r" b="b" t="t" l="l"/>
              <a:pathLst>
                <a:path h="1146810" w="201676">
                  <a:moveTo>
                    <a:pt x="0" y="106045"/>
                  </a:moveTo>
                  <a:cubicBezTo>
                    <a:pt x="0" y="47752"/>
                    <a:pt x="44831" y="0"/>
                    <a:pt x="100838" y="0"/>
                  </a:cubicBezTo>
                  <a:cubicBezTo>
                    <a:pt x="102743" y="0"/>
                    <a:pt x="104648" y="889"/>
                    <a:pt x="105791" y="2413"/>
                  </a:cubicBezTo>
                  <a:lnTo>
                    <a:pt x="100838" y="6350"/>
                  </a:lnTo>
                  <a:lnTo>
                    <a:pt x="100838" y="0"/>
                  </a:lnTo>
                  <a:lnTo>
                    <a:pt x="100838" y="6350"/>
                  </a:lnTo>
                  <a:lnTo>
                    <a:pt x="100838" y="0"/>
                  </a:lnTo>
                  <a:cubicBezTo>
                    <a:pt x="156845" y="0"/>
                    <a:pt x="201676" y="47752"/>
                    <a:pt x="201676" y="106045"/>
                  </a:cubicBezTo>
                  <a:lnTo>
                    <a:pt x="201676" y="1040765"/>
                  </a:lnTo>
                  <a:lnTo>
                    <a:pt x="195326" y="1040765"/>
                  </a:lnTo>
                  <a:lnTo>
                    <a:pt x="201676" y="1040765"/>
                  </a:lnTo>
                  <a:cubicBezTo>
                    <a:pt x="201676" y="1099058"/>
                    <a:pt x="156845" y="1146810"/>
                    <a:pt x="100838" y="1146810"/>
                  </a:cubicBezTo>
                  <a:lnTo>
                    <a:pt x="100838" y="1140460"/>
                  </a:lnTo>
                  <a:lnTo>
                    <a:pt x="100838" y="1134110"/>
                  </a:lnTo>
                  <a:lnTo>
                    <a:pt x="100838" y="1140460"/>
                  </a:lnTo>
                  <a:lnTo>
                    <a:pt x="100838" y="1146810"/>
                  </a:lnTo>
                  <a:cubicBezTo>
                    <a:pt x="44831" y="1146810"/>
                    <a:pt x="0" y="1098931"/>
                    <a:pt x="0" y="1040765"/>
                  </a:cubicBezTo>
                  <a:lnTo>
                    <a:pt x="0" y="106045"/>
                  </a:lnTo>
                  <a:lnTo>
                    <a:pt x="6350" y="106045"/>
                  </a:lnTo>
                  <a:lnTo>
                    <a:pt x="0" y="106045"/>
                  </a:lnTo>
                  <a:moveTo>
                    <a:pt x="12700" y="106045"/>
                  </a:moveTo>
                  <a:lnTo>
                    <a:pt x="12700" y="1040765"/>
                  </a:lnTo>
                  <a:lnTo>
                    <a:pt x="6350" y="1040765"/>
                  </a:lnTo>
                  <a:lnTo>
                    <a:pt x="12700" y="1040765"/>
                  </a:lnTo>
                  <a:cubicBezTo>
                    <a:pt x="12700" y="1092581"/>
                    <a:pt x="52451" y="1134110"/>
                    <a:pt x="100838" y="1134110"/>
                  </a:cubicBezTo>
                  <a:cubicBezTo>
                    <a:pt x="104394" y="1134110"/>
                    <a:pt x="107188" y="1136904"/>
                    <a:pt x="107188" y="1140460"/>
                  </a:cubicBezTo>
                  <a:cubicBezTo>
                    <a:pt x="107188" y="1144016"/>
                    <a:pt x="104394" y="1146810"/>
                    <a:pt x="100838" y="1146810"/>
                  </a:cubicBezTo>
                  <a:cubicBezTo>
                    <a:pt x="97282" y="1146810"/>
                    <a:pt x="94488" y="1144016"/>
                    <a:pt x="94488" y="1140460"/>
                  </a:cubicBezTo>
                  <a:cubicBezTo>
                    <a:pt x="94488" y="1136904"/>
                    <a:pt x="97282" y="1134110"/>
                    <a:pt x="100838" y="1134110"/>
                  </a:cubicBezTo>
                  <a:cubicBezTo>
                    <a:pt x="149225" y="1134110"/>
                    <a:pt x="188976" y="1092708"/>
                    <a:pt x="188976" y="1040765"/>
                  </a:cubicBezTo>
                  <a:lnTo>
                    <a:pt x="188976" y="106045"/>
                  </a:lnTo>
                  <a:lnTo>
                    <a:pt x="195326" y="106045"/>
                  </a:lnTo>
                  <a:lnTo>
                    <a:pt x="188976" y="106045"/>
                  </a:lnTo>
                  <a:cubicBezTo>
                    <a:pt x="188976" y="54102"/>
                    <a:pt x="149098" y="12700"/>
                    <a:pt x="100838" y="12700"/>
                  </a:cubicBezTo>
                  <a:cubicBezTo>
                    <a:pt x="98933" y="12700"/>
                    <a:pt x="97028" y="11811"/>
                    <a:pt x="95885" y="10287"/>
                  </a:cubicBezTo>
                  <a:lnTo>
                    <a:pt x="100838" y="6350"/>
                  </a:lnTo>
                  <a:lnTo>
                    <a:pt x="100838" y="12700"/>
                  </a:lnTo>
                  <a:cubicBezTo>
                    <a:pt x="52451" y="12700"/>
                    <a:pt x="12700" y="54102"/>
                    <a:pt x="12700" y="106045"/>
                  </a:cubicBezTo>
                  <a:close/>
                </a:path>
              </a:pathLst>
            </a:custGeom>
            <a:solidFill>
              <a:srgbClr val="EFB4FF"/>
            </a:solidFill>
          </p:spPr>
        </p:sp>
      </p:grpSp>
      <p:sp>
        <p:nvSpPr>
          <p:cNvPr name="TextBox 8" id="8"/>
          <p:cNvSpPr txBox="true"/>
          <p:nvPr/>
        </p:nvSpPr>
        <p:spPr>
          <a:xfrm rot="0">
            <a:off x="1068354" y="5326389"/>
            <a:ext cx="4696375" cy="456334"/>
          </a:xfrm>
          <a:prstGeom prst="rect">
            <a:avLst/>
          </a:prstGeom>
        </p:spPr>
        <p:txBody>
          <a:bodyPr anchor="t" rtlCol="false" tIns="0" lIns="0" bIns="0" rIns="0">
            <a:spAutoFit/>
          </a:bodyPr>
          <a:lstStyle/>
          <a:p>
            <a:pPr algn="l">
              <a:lnSpc>
                <a:spcPts val="3681"/>
              </a:lnSpc>
            </a:pPr>
            <a:r>
              <a:rPr lang="en-US" sz="2999">
                <a:solidFill>
                  <a:srgbClr val="FFFFFF"/>
                </a:solidFill>
                <a:latin typeface="Anton"/>
                <a:ea typeface="Anton"/>
                <a:cs typeface="Anton"/>
                <a:sym typeface="Anton"/>
              </a:rPr>
              <a:t>Introduction &amp; Contexte</a:t>
            </a:r>
          </a:p>
        </p:txBody>
      </p:sp>
      <p:grpSp>
        <p:nvGrpSpPr>
          <p:cNvPr name="Group 9" id="9"/>
          <p:cNvGrpSpPr/>
          <p:nvPr/>
        </p:nvGrpSpPr>
        <p:grpSpPr>
          <a:xfrm rot="0">
            <a:off x="992749" y="6081334"/>
            <a:ext cx="151210" cy="860077"/>
            <a:chOff x="0" y="0"/>
            <a:chExt cx="201613" cy="1146770"/>
          </a:xfrm>
        </p:grpSpPr>
        <p:sp>
          <p:nvSpPr>
            <p:cNvPr name="Freeform 10" id="10"/>
            <p:cNvSpPr/>
            <p:nvPr/>
          </p:nvSpPr>
          <p:spPr>
            <a:xfrm flipH="false" flipV="false" rot="0">
              <a:off x="6350" y="6350"/>
              <a:ext cx="188976" cy="1134110"/>
            </a:xfrm>
            <a:custGeom>
              <a:avLst/>
              <a:gdLst/>
              <a:ahLst/>
              <a:cxnLst/>
              <a:rect r="r" b="b" t="t" l="l"/>
              <a:pathLst>
                <a:path h="1134110" w="188976">
                  <a:moveTo>
                    <a:pt x="0" y="99695"/>
                  </a:moveTo>
                  <a:cubicBezTo>
                    <a:pt x="0" y="44577"/>
                    <a:pt x="42291" y="0"/>
                    <a:pt x="94488" y="0"/>
                  </a:cubicBezTo>
                  <a:cubicBezTo>
                    <a:pt x="146685" y="0"/>
                    <a:pt x="188976" y="44577"/>
                    <a:pt x="188976" y="99695"/>
                  </a:cubicBezTo>
                  <a:lnTo>
                    <a:pt x="188976" y="1034415"/>
                  </a:lnTo>
                  <a:cubicBezTo>
                    <a:pt x="188976" y="1089533"/>
                    <a:pt x="146685" y="1134110"/>
                    <a:pt x="94488" y="1134110"/>
                  </a:cubicBezTo>
                  <a:cubicBezTo>
                    <a:pt x="42291" y="1134110"/>
                    <a:pt x="0" y="1089406"/>
                    <a:pt x="0" y="1034415"/>
                  </a:cubicBezTo>
                  <a:close/>
                </a:path>
              </a:pathLst>
            </a:custGeom>
            <a:solidFill>
              <a:srgbClr val="C99AFE"/>
            </a:solidFill>
          </p:spPr>
        </p:sp>
        <p:sp>
          <p:nvSpPr>
            <p:cNvPr name="Freeform 11" id="11"/>
            <p:cNvSpPr/>
            <p:nvPr/>
          </p:nvSpPr>
          <p:spPr>
            <a:xfrm flipH="false" flipV="false" rot="0">
              <a:off x="0" y="0"/>
              <a:ext cx="201676" cy="1146810"/>
            </a:xfrm>
            <a:custGeom>
              <a:avLst/>
              <a:gdLst/>
              <a:ahLst/>
              <a:cxnLst/>
              <a:rect r="r" b="b" t="t" l="l"/>
              <a:pathLst>
                <a:path h="1146810" w="201676">
                  <a:moveTo>
                    <a:pt x="0" y="106045"/>
                  </a:moveTo>
                  <a:cubicBezTo>
                    <a:pt x="0" y="47752"/>
                    <a:pt x="44831" y="0"/>
                    <a:pt x="100838" y="0"/>
                  </a:cubicBezTo>
                  <a:cubicBezTo>
                    <a:pt x="102743" y="0"/>
                    <a:pt x="104648" y="889"/>
                    <a:pt x="105791" y="2413"/>
                  </a:cubicBezTo>
                  <a:lnTo>
                    <a:pt x="100838" y="6350"/>
                  </a:lnTo>
                  <a:lnTo>
                    <a:pt x="100838" y="0"/>
                  </a:lnTo>
                  <a:lnTo>
                    <a:pt x="100838" y="6350"/>
                  </a:lnTo>
                  <a:lnTo>
                    <a:pt x="100838" y="0"/>
                  </a:lnTo>
                  <a:cubicBezTo>
                    <a:pt x="156845" y="0"/>
                    <a:pt x="201676" y="47752"/>
                    <a:pt x="201676" y="106045"/>
                  </a:cubicBezTo>
                  <a:lnTo>
                    <a:pt x="201676" y="1040765"/>
                  </a:lnTo>
                  <a:lnTo>
                    <a:pt x="195326" y="1040765"/>
                  </a:lnTo>
                  <a:lnTo>
                    <a:pt x="201676" y="1040765"/>
                  </a:lnTo>
                  <a:cubicBezTo>
                    <a:pt x="201676" y="1099058"/>
                    <a:pt x="156845" y="1146810"/>
                    <a:pt x="100838" y="1146810"/>
                  </a:cubicBezTo>
                  <a:lnTo>
                    <a:pt x="100838" y="1140460"/>
                  </a:lnTo>
                  <a:lnTo>
                    <a:pt x="100838" y="1134110"/>
                  </a:lnTo>
                  <a:lnTo>
                    <a:pt x="100838" y="1140460"/>
                  </a:lnTo>
                  <a:lnTo>
                    <a:pt x="100838" y="1146810"/>
                  </a:lnTo>
                  <a:cubicBezTo>
                    <a:pt x="44831" y="1146810"/>
                    <a:pt x="0" y="1098931"/>
                    <a:pt x="0" y="1040765"/>
                  </a:cubicBezTo>
                  <a:lnTo>
                    <a:pt x="0" y="106045"/>
                  </a:lnTo>
                  <a:lnTo>
                    <a:pt x="6350" y="106045"/>
                  </a:lnTo>
                  <a:lnTo>
                    <a:pt x="0" y="106045"/>
                  </a:lnTo>
                  <a:moveTo>
                    <a:pt x="12700" y="106045"/>
                  </a:moveTo>
                  <a:lnTo>
                    <a:pt x="12700" y="1040765"/>
                  </a:lnTo>
                  <a:lnTo>
                    <a:pt x="6350" y="1040765"/>
                  </a:lnTo>
                  <a:lnTo>
                    <a:pt x="12700" y="1040765"/>
                  </a:lnTo>
                  <a:cubicBezTo>
                    <a:pt x="12700" y="1092581"/>
                    <a:pt x="52451" y="1134110"/>
                    <a:pt x="100838" y="1134110"/>
                  </a:cubicBezTo>
                  <a:cubicBezTo>
                    <a:pt x="104394" y="1134110"/>
                    <a:pt x="107188" y="1136904"/>
                    <a:pt x="107188" y="1140460"/>
                  </a:cubicBezTo>
                  <a:cubicBezTo>
                    <a:pt x="107188" y="1144016"/>
                    <a:pt x="104394" y="1146810"/>
                    <a:pt x="100838" y="1146810"/>
                  </a:cubicBezTo>
                  <a:cubicBezTo>
                    <a:pt x="97282" y="1146810"/>
                    <a:pt x="94488" y="1144016"/>
                    <a:pt x="94488" y="1140460"/>
                  </a:cubicBezTo>
                  <a:cubicBezTo>
                    <a:pt x="94488" y="1136904"/>
                    <a:pt x="97282" y="1134110"/>
                    <a:pt x="100838" y="1134110"/>
                  </a:cubicBezTo>
                  <a:cubicBezTo>
                    <a:pt x="149225" y="1134110"/>
                    <a:pt x="188976" y="1092708"/>
                    <a:pt x="188976" y="1040765"/>
                  </a:cubicBezTo>
                  <a:lnTo>
                    <a:pt x="188976" y="106045"/>
                  </a:lnTo>
                  <a:lnTo>
                    <a:pt x="195326" y="106045"/>
                  </a:lnTo>
                  <a:lnTo>
                    <a:pt x="188976" y="106045"/>
                  </a:lnTo>
                  <a:cubicBezTo>
                    <a:pt x="188976" y="54102"/>
                    <a:pt x="149098" y="12700"/>
                    <a:pt x="100838" y="12700"/>
                  </a:cubicBezTo>
                  <a:cubicBezTo>
                    <a:pt x="98933" y="12700"/>
                    <a:pt x="97028" y="11811"/>
                    <a:pt x="95885" y="10287"/>
                  </a:cubicBezTo>
                  <a:lnTo>
                    <a:pt x="100838" y="6350"/>
                  </a:lnTo>
                  <a:lnTo>
                    <a:pt x="100838" y="12700"/>
                  </a:lnTo>
                  <a:cubicBezTo>
                    <a:pt x="52451" y="12700"/>
                    <a:pt x="12700" y="54102"/>
                    <a:pt x="12700" y="106045"/>
                  </a:cubicBezTo>
                  <a:close/>
                </a:path>
              </a:pathLst>
            </a:custGeom>
            <a:solidFill>
              <a:srgbClr val="9C9247"/>
            </a:solidFill>
          </p:spPr>
        </p:sp>
      </p:grpSp>
      <p:sp>
        <p:nvSpPr>
          <p:cNvPr name="TextBox 12" id="12"/>
          <p:cNvSpPr txBox="true"/>
          <p:nvPr/>
        </p:nvSpPr>
        <p:spPr>
          <a:xfrm rot="0">
            <a:off x="1280880" y="6273681"/>
            <a:ext cx="5610424" cy="465859"/>
          </a:xfrm>
          <a:prstGeom prst="rect">
            <a:avLst/>
          </a:prstGeom>
        </p:spPr>
        <p:txBody>
          <a:bodyPr anchor="t" rtlCol="false" tIns="0" lIns="0" bIns="0" rIns="0">
            <a:spAutoFit/>
          </a:bodyPr>
          <a:lstStyle/>
          <a:p>
            <a:pPr algn="l">
              <a:lnSpc>
                <a:spcPts val="3681"/>
              </a:lnSpc>
            </a:pPr>
            <a:r>
              <a:rPr lang="en-US" sz="3000">
                <a:solidFill>
                  <a:srgbClr val="FFFFFF"/>
                </a:solidFill>
                <a:latin typeface="Anton"/>
                <a:ea typeface="Anton"/>
                <a:cs typeface="Anton"/>
                <a:sym typeface="Anton"/>
              </a:rPr>
              <a:t>Analyse &amp; Conception UML</a:t>
            </a:r>
          </a:p>
        </p:txBody>
      </p:sp>
      <p:grpSp>
        <p:nvGrpSpPr>
          <p:cNvPr name="Group 13" id="13"/>
          <p:cNvGrpSpPr/>
          <p:nvPr/>
        </p:nvGrpSpPr>
        <p:grpSpPr>
          <a:xfrm rot="0">
            <a:off x="1205424" y="7038149"/>
            <a:ext cx="151210" cy="860077"/>
            <a:chOff x="0" y="0"/>
            <a:chExt cx="201613" cy="1146770"/>
          </a:xfrm>
        </p:grpSpPr>
        <p:sp>
          <p:nvSpPr>
            <p:cNvPr name="Freeform 14" id="14"/>
            <p:cNvSpPr/>
            <p:nvPr/>
          </p:nvSpPr>
          <p:spPr>
            <a:xfrm flipH="false" flipV="false" rot="0">
              <a:off x="6350" y="6350"/>
              <a:ext cx="188976" cy="1134110"/>
            </a:xfrm>
            <a:custGeom>
              <a:avLst/>
              <a:gdLst/>
              <a:ahLst/>
              <a:cxnLst/>
              <a:rect r="r" b="b" t="t" l="l"/>
              <a:pathLst>
                <a:path h="1134110" w="188976">
                  <a:moveTo>
                    <a:pt x="0" y="99695"/>
                  </a:moveTo>
                  <a:cubicBezTo>
                    <a:pt x="0" y="44577"/>
                    <a:pt x="42291" y="0"/>
                    <a:pt x="94488" y="0"/>
                  </a:cubicBezTo>
                  <a:cubicBezTo>
                    <a:pt x="146685" y="0"/>
                    <a:pt x="188976" y="44577"/>
                    <a:pt x="188976" y="99695"/>
                  </a:cubicBezTo>
                  <a:lnTo>
                    <a:pt x="188976" y="1034415"/>
                  </a:lnTo>
                  <a:cubicBezTo>
                    <a:pt x="188976" y="1089533"/>
                    <a:pt x="146685" y="1134110"/>
                    <a:pt x="94488" y="1134110"/>
                  </a:cubicBezTo>
                  <a:cubicBezTo>
                    <a:pt x="42291" y="1134110"/>
                    <a:pt x="0" y="1089406"/>
                    <a:pt x="0" y="1034415"/>
                  </a:cubicBezTo>
                  <a:close/>
                </a:path>
              </a:pathLst>
            </a:custGeom>
            <a:solidFill>
              <a:srgbClr val="749FFF"/>
            </a:solidFill>
          </p:spPr>
        </p:sp>
        <p:sp>
          <p:nvSpPr>
            <p:cNvPr name="Freeform 15" id="15"/>
            <p:cNvSpPr/>
            <p:nvPr/>
          </p:nvSpPr>
          <p:spPr>
            <a:xfrm flipH="false" flipV="false" rot="0">
              <a:off x="0" y="0"/>
              <a:ext cx="201676" cy="1146810"/>
            </a:xfrm>
            <a:custGeom>
              <a:avLst/>
              <a:gdLst/>
              <a:ahLst/>
              <a:cxnLst/>
              <a:rect r="r" b="b" t="t" l="l"/>
              <a:pathLst>
                <a:path h="1146810" w="201676">
                  <a:moveTo>
                    <a:pt x="0" y="106045"/>
                  </a:moveTo>
                  <a:cubicBezTo>
                    <a:pt x="0" y="47752"/>
                    <a:pt x="44831" y="0"/>
                    <a:pt x="100838" y="0"/>
                  </a:cubicBezTo>
                  <a:cubicBezTo>
                    <a:pt x="102743" y="0"/>
                    <a:pt x="104648" y="889"/>
                    <a:pt x="105791" y="2413"/>
                  </a:cubicBezTo>
                  <a:lnTo>
                    <a:pt x="100838" y="6350"/>
                  </a:lnTo>
                  <a:lnTo>
                    <a:pt x="100838" y="0"/>
                  </a:lnTo>
                  <a:lnTo>
                    <a:pt x="100838" y="6350"/>
                  </a:lnTo>
                  <a:lnTo>
                    <a:pt x="100838" y="0"/>
                  </a:lnTo>
                  <a:cubicBezTo>
                    <a:pt x="156845" y="0"/>
                    <a:pt x="201676" y="47752"/>
                    <a:pt x="201676" y="106045"/>
                  </a:cubicBezTo>
                  <a:lnTo>
                    <a:pt x="201676" y="1040765"/>
                  </a:lnTo>
                  <a:lnTo>
                    <a:pt x="195326" y="1040765"/>
                  </a:lnTo>
                  <a:lnTo>
                    <a:pt x="201676" y="1040765"/>
                  </a:lnTo>
                  <a:cubicBezTo>
                    <a:pt x="201676" y="1099058"/>
                    <a:pt x="156845" y="1146810"/>
                    <a:pt x="100838" y="1146810"/>
                  </a:cubicBezTo>
                  <a:lnTo>
                    <a:pt x="100838" y="1140460"/>
                  </a:lnTo>
                  <a:lnTo>
                    <a:pt x="100838" y="1134110"/>
                  </a:lnTo>
                  <a:lnTo>
                    <a:pt x="100838" y="1140460"/>
                  </a:lnTo>
                  <a:lnTo>
                    <a:pt x="100838" y="1146810"/>
                  </a:lnTo>
                  <a:cubicBezTo>
                    <a:pt x="44831" y="1146810"/>
                    <a:pt x="0" y="1098931"/>
                    <a:pt x="0" y="1040765"/>
                  </a:cubicBezTo>
                  <a:lnTo>
                    <a:pt x="0" y="106045"/>
                  </a:lnTo>
                  <a:lnTo>
                    <a:pt x="6350" y="106045"/>
                  </a:lnTo>
                  <a:lnTo>
                    <a:pt x="0" y="106045"/>
                  </a:lnTo>
                  <a:moveTo>
                    <a:pt x="12700" y="106045"/>
                  </a:moveTo>
                  <a:lnTo>
                    <a:pt x="12700" y="1040765"/>
                  </a:lnTo>
                  <a:lnTo>
                    <a:pt x="6350" y="1040765"/>
                  </a:lnTo>
                  <a:lnTo>
                    <a:pt x="12700" y="1040765"/>
                  </a:lnTo>
                  <a:cubicBezTo>
                    <a:pt x="12700" y="1092581"/>
                    <a:pt x="52451" y="1134110"/>
                    <a:pt x="100838" y="1134110"/>
                  </a:cubicBezTo>
                  <a:cubicBezTo>
                    <a:pt x="104394" y="1134110"/>
                    <a:pt x="107188" y="1136904"/>
                    <a:pt x="107188" y="1140460"/>
                  </a:cubicBezTo>
                  <a:cubicBezTo>
                    <a:pt x="107188" y="1144016"/>
                    <a:pt x="104394" y="1146810"/>
                    <a:pt x="100838" y="1146810"/>
                  </a:cubicBezTo>
                  <a:cubicBezTo>
                    <a:pt x="97282" y="1146810"/>
                    <a:pt x="94488" y="1144016"/>
                    <a:pt x="94488" y="1140460"/>
                  </a:cubicBezTo>
                  <a:cubicBezTo>
                    <a:pt x="94488" y="1136904"/>
                    <a:pt x="97282" y="1134110"/>
                    <a:pt x="100838" y="1134110"/>
                  </a:cubicBezTo>
                  <a:cubicBezTo>
                    <a:pt x="149225" y="1134110"/>
                    <a:pt x="188976" y="1092708"/>
                    <a:pt x="188976" y="1040765"/>
                  </a:cubicBezTo>
                  <a:lnTo>
                    <a:pt x="188976" y="106045"/>
                  </a:lnTo>
                  <a:lnTo>
                    <a:pt x="195326" y="106045"/>
                  </a:lnTo>
                  <a:lnTo>
                    <a:pt x="188976" y="106045"/>
                  </a:lnTo>
                  <a:cubicBezTo>
                    <a:pt x="188976" y="54102"/>
                    <a:pt x="149098" y="12700"/>
                    <a:pt x="100838" y="12700"/>
                  </a:cubicBezTo>
                  <a:cubicBezTo>
                    <a:pt x="98933" y="12700"/>
                    <a:pt x="97028" y="11811"/>
                    <a:pt x="95885" y="10287"/>
                  </a:cubicBezTo>
                  <a:lnTo>
                    <a:pt x="100838" y="6350"/>
                  </a:lnTo>
                  <a:lnTo>
                    <a:pt x="100838" y="12700"/>
                  </a:lnTo>
                  <a:cubicBezTo>
                    <a:pt x="52451" y="12700"/>
                    <a:pt x="12700" y="54102"/>
                    <a:pt x="12700" y="106045"/>
                  </a:cubicBezTo>
                  <a:close/>
                </a:path>
              </a:pathLst>
            </a:custGeom>
            <a:solidFill>
              <a:srgbClr val="CE9521"/>
            </a:solidFill>
          </p:spPr>
        </p:sp>
      </p:grpSp>
      <p:sp>
        <p:nvSpPr>
          <p:cNvPr name="TextBox 16" id="16"/>
          <p:cNvSpPr txBox="true"/>
          <p:nvPr/>
        </p:nvSpPr>
        <p:spPr>
          <a:xfrm rot="0">
            <a:off x="1493555" y="7230496"/>
            <a:ext cx="4530568" cy="465859"/>
          </a:xfrm>
          <a:prstGeom prst="rect">
            <a:avLst/>
          </a:prstGeom>
        </p:spPr>
        <p:txBody>
          <a:bodyPr anchor="t" rtlCol="false" tIns="0" lIns="0" bIns="0" rIns="0">
            <a:spAutoFit/>
          </a:bodyPr>
          <a:lstStyle/>
          <a:p>
            <a:pPr algn="l">
              <a:lnSpc>
                <a:spcPts val="3681"/>
              </a:lnSpc>
            </a:pPr>
            <a:r>
              <a:rPr lang="en-US" sz="3000">
                <a:solidFill>
                  <a:srgbClr val="FFFFFF"/>
                </a:solidFill>
                <a:latin typeface="Anton"/>
                <a:ea typeface="Anton"/>
                <a:cs typeface="Anton"/>
                <a:sym typeface="Anton"/>
              </a:rPr>
              <a:t>Architecture Backend</a:t>
            </a:r>
          </a:p>
        </p:txBody>
      </p:sp>
      <p:grpSp>
        <p:nvGrpSpPr>
          <p:cNvPr name="Group 17" id="17"/>
          <p:cNvGrpSpPr/>
          <p:nvPr/>
        </p:nvGrpSpPr>
        <p:grpSpPr>
          <a:xfrm rot="0">
            <a:off x="6621484" y="7038149"/>
            <a:ext cx="151210" cy="860077"/>
            <a:chOff x="0" y="0"/>
            <a:chExt cx="201613" cy="1146770"/>
          </a:xfrm>
        </p:grpSpPr>
        <p:sp>
          <p:nvSpPr>
            <p:cNvPr name="Freeform 18" id="18"/>
            <p:cNvSpPr/>
            <p:nvPr/>
          </p:nvSpPr>
          <p:spPr>
            <a:xfrm flipH="false" flipV="false" rot="0">
              <a:off x="6350" y="6350"/>
              <a:ext cx="188976" cy="1134110"/>
            </a:xfrm>
            <a:custGeom>
              <a:avLst/>
              <a:gdLst/>
              <a:ahLst/>
              <a:cxnLst/>
              <a:rect r="r" b="b" t="t" l="l"/>
              <a:pathLst>
                <a:path h="1134110" w="188976">
                  <a:moveTo>
                    <a:pt x="0" y="99695"/>
                  </a:moveTo>
                  <a:cubicBezTo>
                    <a:pt x="0" y="44577"/>
                    <a:pt x="42291" y="0"/>
                    <a:pt x="94488" y="0"/>
                  </a:cubicBezTo>
                  <a:cubicBezTo>
                    <a:pt x="146685" y="0"/>
                    <a:pt x="188976" y="44577"/>
                    <a:pt x="188976" y="99695"/>
                  </a:cubicBezTo>
                  <a:lnTo>
                    <a:pt x="188976" y="1034415"/>
                  </a:lnTo>
                  <a:cubicBezTo>
                    <a:pt x="188976" y="1089533"/>
                    <a:pt x="146685" y="1134110"/>
                    <a:pt x="94488" y="1134110"/>
                  </a:cubicBezTo>
                  <a:cubicBezTo>
                    <a:pt x="42291" y="1134110"/>
                    <a:pt x="0" y="1089406"/>
                    <a:pt x="0" y="1034415"/>
                  </a:cubicBezTo>
                  <a:close/>
                </a:path>
              </a:pathLst>
            </a:custGeom>
            <a:solidFill>
              <a:srgbClr val="A2EAF2"/>
            </a:solidFill>
          </p:spPr>
        </p:sp>
        <p:sp>
          <p:nvSpPr>
            <p:cNvPr name="Freeform 19" id="19"/>
            <p:cNvSpPr/>
            <p:nvPr/>
          </p:nvSpPr>
          <p:spPr>
            <a:xfrm flipH="false" flipV="false" rot="0">
              <a:off x="0" y="0"/>
              <a:ext cx="201676" cy="1146810"/>
            </a:xfrm>
            <a:custGeom>
              <a:avLst/>
              <a:gdLst/>
              <a:ahLst/>
              <a:cxnLst/>
              <a:rect r="r" b="b" t="t" l="l"/>
              <a:pathLst>
                <a:path h="1146810" w="201676">
                  <a:moveTo>
                    <a:pt x="0" y="106045"/>
                  </a:moveTo>
                  <a:cubicBezTo>
                    <a:pt x="0" y="47752"/>
                    <a:pt x="44831" y="0"/>
                    <a:pt x="100838" y="0"/>
                  </a:cubicBezTo>
                  <a:cubicBezTo>
                    <a:pt x="102743" y="0"/>
                    <a:pt x="104648" y="889"/>
                    <a:pt x="105791" y="2413"/>
                  </a:cubicBezTo>
                  <a:lnTo>
                    <a:pt x="100838" y="6350"/>
                  </a:lnTo>
                  <a:lnTo>
                    <a:pt x="100838" y="0"/>
                  </a:lnTo>
                  <a:lnTo>
                    <a:pt x="100838" y="6350"/>
                  </a:lnTo>
                  <a:lnTo>
                    <a:pt x="100838" y="0"/>
                  </a:lnTo>
                  <a:cubicBezTo>
                    <a:pt x="156845" y="0"/>
                    <a:pt x="201676" y="47752"/>
                    <a:pt x="201676" y="106045"/>
                  </a:cubicBezTo>
                  <a:lnTo>
                    <a:pt x="201676" y="1040765"/>
                  </a:lnTo>
                  <a:lnTo>
                    <a:pt x="195326" y="1040765"/>
                  </a:lnTo>
                  <a:lnTo>
                    <a:pt x="201676" y="1040765"/>
                  </a:lnTo>
                  <a:cubicBezTo>
                    <a:pt x="201676" y="1099058"/>
                    <a:pt x="156845" y="1146810"/>
                    <a:pt x="100838" y="1146810"/>
                  </a:cubicBezTo>
                  <a:lnTo>
                    <a:pt x="100838" y="1140460"/>
                  </a:lnTo>
                  <a:lnTo>
                    <a:pt x="100838" y="1134110"/>
                  </a:lnTo>
                  <a:lnTo>
                    <a:pt x="100838" y="1140460"/>
                  </a:lnTo>
                  <a:lnTo>
                    <a:pt x="100838" y="1146810"/>
                  </a:lnTo>
                  <a:cubicBezTo>
                    <a:pt x="44831" y="1146810"/>
                    <a:pt x="0" y="1098931"/>
                    <a:pt x="0" y="1040765"/>
                  </a:cubicBezTo>
                  <a:lnTo>
                    <a:pt x="0" y="106045"/>
                  </a:lnTo>
                  <a:lnTo>
                    <a:pt x="6350" y="106045"/>
                  </a:lnTo>
                  <a:lnTo>
                    <a:pt x="0" y="106045"/>
                  </a:lnTo>
                  <a:moveTo>
                    <a:pt x="12700" y="106045"/>
                  </a:moveTo>
                  <a:lnTo>
                    <a:pt x="12700" y="1040765"/>
                  </a:lnTo>
                  <a:lnTo>
                    <a:pt x="6350" y="1040765"/>
                  </a:lnTo>
                  <a:lnTo>
                    <a:pt x="12700" y="1040765"/>
                  </a:lnTo>
                  <a:cubicBezTo>
                    <a:pt x="12700" y="1092581"/>
                    <a:pt x="52451" y="1134110"/>
                    <a:pt x="100838" y="1134110"/>
                  </a:cubicBezTo>
                  <a:cubicBezTo>
                    <a:pt x="104394" y="1134110"/>
                    <a:pt x="107188" y="1136904"/>
                    <a:pt x="107188" y="1140460"/>
                  </a:cubicBezTo>
                  <a:cubicBezTo>
                    <a:pt x="107188" y="1144016"/>
                    <a:pt x="104394" y="1146810"/>
                    <a:pt x="100838" y="1146810"/>
                  </a:cubicBezTo>
                  <a:cubicBezTo>
                    <a:pt x="97282" y="1146810"/>
                    <a:pt x="94488" y="1144016"/>
                    <a:pt x="94488" y="1140460"/>
                  </a:cubicBezTo>
                  <a:cubicBezTo>
                    <a:pt x="94488" y="1136904"/>
                    <a:pt x="97282" y="1134110"/>
                    <a:pt x="100838" y="1134110"/>
                  </a:cubicBezTo>
                  <a:cubicBezTo>
                    <a:pt x="149225" y="1134110"/>
                    <a:pt x="188976" y="1092708"/>
                    <a:pt x="188976" y="1040765"/>
                  </a:cubicBezTo>
                  <a:lnTo>
                    <a:pt x="188976" y="106045"/>
                  </a:lnTo>
                  <a:lnTo>
                    <a:pt x="195326" y="106045"/>
                  </a:lnTo>
                  <a:lnTo>
                    <a:pt x="188976" y="106045"/>
                  </a:lnTo>
                  <a:cubicBezTo>
                    <a:pt x="188976" y="54102"/>
                    <a:pt x="149098" y="12700"/>
                    <a:pt x="100838" y="12700"/>
                  </a:cubicBezTo>
                  <a:cubicBezTo>
                    <a:pt x="98933" y="12700"/>
                    <a:pt x="97028" y="11811"/>
                    <a:pt x="95885" y="10287"/>
                  </a:cubicBezTo>
                  <a:lnTo>
                    <a:pt x="100838" y="6350"/>
                  </a:lnTo>
                  <a:lnTo>
                    <a:pt x="100838" y="12700"/>
                  </a:lnTo>
                  <a:cubicBezTo>
                    <a:pt x="52451" y="12700"/>
                    <a:pt x="12700" y="54102"/>
                    <a:pt x="12700" y="106045"/>
                  </a:cubicBezTo>
                  <a:close/>
                </a:path>
              </a:pathLst>
            </a:custGeom>
            <a:solidFill>
              <a:srgbClr val="B09EFD"/>
            </a:solidFill>
          </p:spPr>
        </p:sp>
      </p:grpSp>
      <p:sp>
        <p:nvSpPr>
          <p:cNvPr name="TextBox 20" id="20"/>
          <p:cNvSpPr txBox="true"/>
          <p:nvPr/>
        </p:nvSpPr>
        <p:spPr>
          <a:xfrm rot="0">
            <a:off x="6951123" y="7230496"/>
            <a:ext cx="4415071" cy="465859"/>
          </a:xfrm>
          <a:prstGeom prst="rect">
            <a:avLst/>
          </a:prstGeom>
        </p:spPr>
        <p:txBody>
          <a:bodyPr anchor="t" rtlCol="false" tIns="0" lIns="0" bIns="0" rIns="0">
            <a:spAutoFit/>
          </a:bodyPr>
          <a:lstStyle/>
          <a:p>
            <a:pPr algn="l">
              <a:lnSpc>
                <a:spcPts val="3681"/>
              </a:lnSpc>
            </a:pPr>
            <a:r>
              <a:rPr lang="en-US" sz="3000">
                <a:solidFill>
                  <a:srgbClr val="FFFFFF"/>
                </a:solidFill>
                <a:latin typeface="Anton"/>
                <a:ea typeface="Anton"/>
                <a:cs typeface="Anton"/>
                <a:sym typeface="Anton"/>
              </a:rPr>
              <a:t>Architecture Frontend</a:t>
            </a:r>
          </a:p>
        </p:txBody>
      </p:sp>
      <p:grpSp>
        <p:nvGrpSpPr>
          <p:cNvPr name="Group 21" id="21"/>
          <p:cNvGrpSpPr/>
          <p:nvPr/>
        </p:nvGrpSpPr>
        <p:grpSpPr>
          <a:xfrm rot="0">
            <a:off x="6448095" y="7993477"/>
            <a:ext cx="151210" cy="860077"/>
            <a:chOff x="0" y="0"/>
            <a:chExt cx="201613" cy="1146770"/>
          </a:xfrm>
        </p:grpSpPr>
        <p:sp>
          <p:nvSpPr>
            <p:cNvPr name="Freeform 22" id="22"/>
            <p:cNvSpPr/>
            <p:nvPr/>
          </p:nvSpPr>
          <p:spPr>
            <a:xfrm flipH="false" flipV="false" rot="0">
              <a:off x="6350" y="6350"/>
              <a:ext cx="188976" cy="1134110"/>
            </a:xfrm>
            <a:custGeom>
              <a:avLst/>
              <a:gdLst/>
              <a:ahLst/>
              <a:cxnLst/>
              <a:rect r="r" b="b" t="t" l="l"/>
              <a:pathLst>
                <a:path h="1134110" w="188976">
                  <a:moveTo>
                    <a:pt x="0" y="99695"/>
                  </a:moveTo>
                  <a:cubicBezTo>
                    <a:pt x="0" y="44577"/>
                    <a:pt x="42291" y="0"/>
                    <a:pt x="94488" y="0"/>
                  </a:cubicBezTo>
                  <a:cubicBezTo>
                    <a:pt x="146685" y="0"/>
                    <a:pt x="188976" y="44577"/>
                    <a:pt x="188976" y="99695"/>
                  </a:cubicBezTo>
                  <a:lnTo>
                    <a:pt x="188976" y="1034415"/>
                  </a:lnTo>
                  <a:cubicBezTo>
                    <a:pt x="188976" y="1089533"/>
                    <a:pt x="146685" y="1134110"/>
                    <a:pt x="94488" y="1134110"/>
                  </a:cubicBezTo>
                  <a:cubicBezTo>
                    <a:pt x="42291" y="1134110"/>
                    <a:pt x="0" y="1089406"/>
                    <a:pt x="0" y="1034415"/>
                  </a:cubicBezTo>
                  <a:close/>
                </a:path>
              </a:pathLst>
            </a:custGeom>
            <a:solidFill>
              <a:srgbClr val="46D9F7"/>
            </a:solidFill>
          </p:spPr>
        </p:sp>
        <p:sp>
          <p:nvSpPr>
            <p:cNvPr name="Freeform 23" id="23"/>
            <p:cNvSpPr/>
            <p:nvPr/>
          </p:nvSpPr>
          <p:spPr>
            <a:xfrm flipH="false" flipV="false" rot="0">
              <a:off x="0" y="0"/>
              <a:ext cx="201676" cy="1146810"/>
            </a:xfrm>
            <a:custGeom>
              <a:avLst/>
              <a:gdLst/>
              <a:ahLst/>
              <a:cxnLst/>
              <a:rect r="r" b="b" t="t" l="l"/>
              <a:pathLst>
                <a:path h="1146810" w="201676">
                  <a:moveTo>
                    <a:pt x="0" y="106045"/>
                  </a:moveTo>
                  <a:cubicBezTo>
                    <a:pt x="0" y="47752"/>
                    <a:pt x="44831" y="0"/>
                    <a:pt x="100838" y="0"/>
                  </a:cubicBezTo>
                  <a:cubicBezTo>
                    <a:pt x="102743" y="0"/>
                    <a:pt x="104648" y="889"/>
                    <a:pt x="105791" y="2413"/>
                  </a:cubicBezTo>
                  <a:lnTo>
                    <a:pt x="100838" y="6350"/>
                  </a:lnTo>
                  <a:lnTo>
                    <a:pt x="100838" y="0"/>
                  </a:lnTo>
                  <a:lnTo>
                    <a:pt x="100838" y="6350"/>
                  </a:lnTo>
                  <a:lnTo>
                    <a:pt x="100838" y="0"/>
                  </a:lnTo>
                  <a:cubicBezTo>
                    <a:pt x="156845" y="0"/>
                    <a:pt x="201676" y="47752"/>
                    <a:pt x="201676" y="106045"/>
                  </a:cubicBezTo>
                  <a:lnTo>
                    <a:pt x="201676" y="1040765"/>
                  </a:lnTo>
                  <a:lnTo>
                    <a:pt x="195326" y="1040765"/>
                  </a:lnTo>
                  <a:lnTo>
                    <a:pt x="201676" y="1040765"/>
                  </a:lnTo>
                  <a:cubicBezTo>
                    <a:pt x="201676" y="1099058"/>
                    <a:pt x="156845" y="1146810"/>
                    <a:pt x="100838" y="1146810"/>
                  </a:cubicBezTo>
                  <a:lnTo>
                    <a:pt x="100838" y="1140460"/>
                  </a:lnTo>
                  <a:lnTo>
                    <a:pt x="100838" y="1134110"/>
                  </a:lnTo>
                  <a:lnTo>
                    <a:pt x="100838" y="1140460"/>
                  </a:lnTo>
                  <a:lnTo>
                    <a:pt x="100838" y="1146810"/>
                  </a:lnTo>
                  <a:cubicBezTo>
                    <a:pt x="44831" y="1146810"/>
                    <a:pt x="0" y="1098931"/>
                    <a:pt x="0" y="1040765"/>
                  </a:cubicBezTo>
                  <a:lnTo>
                    <a:pt x="0" y="106045"/>
                  </a:lnTo>
                  <a:lnTo>
                    <a:pt x="6350" y="106045"/>
                  </a:lnTo>
                  <a:lnTo>
                    <a:pt x="0" y="106045"/>
                  </a:lnTo>
                  <a:moveTo>
                    <a:pt x="12700" y="106045"/>
                  </a:moveTo>
                  <a:lnTo>
                    <a:pt x="12700" y="1040765"/>
                  </a:lnTo>
                  <a:lnTo>
                    <a:pt x="6350" y="1040765"/>
                  </a:lnTo>
                  <a:lnTo>
                    <a:pt x="12700" y="1040765"/>
                  </a:lnTo>
                  <a:cubicBezTo>
                    <a:pt x="12700" y="1092581"/>
                    <a:pt x="52451" y="1134110"/>
                    <a:pt x="100838" y="1134110"/>
                  </a:cubicBezTo>
                  <a:cubicBezTo>
                    <a:pt x="104394" y="1134110"/>
                    <a:pt x="107188" y="1136904"/>
                    <a:pt x="107188" y="1140460"/>
                  </a:cubicBezTo>
                  <a:cubicBezTo>
                    <a:pt x="107188" y="1144016"/>
                    <a:pt x="104394" y="1146810"/>
                    <a:pt x="100838" y="1146810"/>
                  </a:cubicBezTo>
                  <a:cubicBezTo>
                    <a:pt x="97282" y="1146810"/>
                    <a:pt x="94488" y="1144016"/>
                    <a:pt x="94488" y="1140460"/>
                  </a:cubicBezTo>
                  <a:cubicBezTo>
                    <a:pt x="94488" y="1136904"/>
                    <a:pt x="97282" y="1134110"/>
                    <a:pt x="100838" y="1134110"/>
                  </a:cubicBezTo>
                  <a:cubicBezTo>
                    <a:pt x="149225" y="1134110"/>
                    <a:pt x="188976" y="1092708"/>
                    <a:pt x="188976" y="1040765"/>
                  </a:cubicBezTo>
                  <a:lnTo>
                    <a:pt x="188976" y="106045"/>
                  </a:lnTo>
                  <a:lnTo>
                    <a:pt x="195326" y="106045"/>
                  </a:lnTo>
                  <a:lnTo>
                    <a:pt x="188976" y="106045"/>
                  </a:lnTo>
                  <a:cubicBezTo>
                    <a:pt x="188976" y="54102"/>
                    <a:pt x="149098" y="12700"/>
                    <a:pt x="100838" y="12700"/>
                  </a:cubicBezTo>
                  <a:cubicBezTo>
                    <a:pt x="98933" y="12700"/>
                    <a:pt x="97028" y="11811"/>
                    <a:pt x="95885" y="10287"/>
                  </a:cubicBezTo>
                  <a:lnTo>
                    <a:pt x="100838" y="6350"/>
                  </a:lnTo>
                  <a:lnTo>
                    <a:pt x="100838" y="12700"/>
                  </a:lnTo>
                  <a:cubicBezTo>
                    <a:pt x="52451" y="12700"/>
                    <a:pt x="12700" y="54102"/>
                    <a:pt x="12700" y="106045"/>
                  </a:cubicBezTo>
                  <a:close/>
                </a:path>
              </a:pathLst>
            </a:custGeom>
            <a:solidFill>
              <a:srgbClr val="EFB4FF"/>
            </a:solidFill>
          </p:spPr>
        </p:sp>
      </p:grpSp>
      <p:sp>
        <p:nvSpPr>
          <p:cNvPr name="TextBox 24" id="24"/>
          <p:cNvSpPr txBox="true"/>
          <p:nvPr/>
        </p:nvSpPr>
        <p:spPr>
          <a:xfrm rot="0">
            <a:off x="6808855" y="8185823"/>
            <a:ext cx="4310251" cy="465859"/>
          </a:xfrm>
          <a:prstGeom prst="rect">
            <a:avLst/>
          </a:prstGeom>
        </p:spPr>
        <p:txBody>
          <a:bodyPr anchor="t" rtlCol="false" tIns="0" lIns="0" bIns="0" rIns="0">
            <a:spAutoFit/>
          </a:bodyPr>
          <a:lstStyle/>
          <a:p>
            <a:pPr algn="l">
              <a:lnSpc>
                <a:spcPts val="3681"/>
              </a:lnSpc>
            </a:pPr>
            <a:r>
              <a:rPr lang="en-US" sz="3000">
                <a:solidFill>
                  <a:srgbClr val="FFFFFF"/>
                </a:solidFill>
                <a:latin typeface="Anton"/>
                <a:ea typeface="Anton"/>
                <a:cs typeface="Anton"/>
                <a:sym typeface="Anton"/>
              </a:rPr>
              <a:t>Services IA &amp; Fine-Tuning</a:t>
            </a:r>
          </a:p>
        </p:txBody>
      </p:sp>
      <p:grpSp>
        <p:nvGrpSpPr>
          <p:cNvPr name="Group 25" id="25"/>
          <p:cNvGrpSpPr/>
          <p:nvPr/>
        </p:nvGrpSpPr>
        <p:grpSpPr>
          <a:xfrm rot="0">
            <a:off x="4742862" y="9101204"/>
            <a:ext cx="151210" cy="860077"/>
            <a:chOff x="0" y="0"/>
            <a:chExt cx="201613" cy="1146770"/>
          </a:xfrm>
        </p:grpSpPr>
        <p:sp>
          <p:nvSpPr>
            <p:cNvPr name="Freeform 26" id="26"/>
            <p:cNvSpPr/>
            <p:nvPr/>
          </p:nvSpPr>
          <p:spPr>
            <a:xfrm flipH="false" flipV="false" rot="0">
              <a:off x="6350" y="6350"/>
              <a:ext cx="188976" cy="1134110"/>
            </a:xfrm>
            <a:custGeom>
              <a:avLst/>
              <a:gdLst/>
              <a:ahLst/>
              <a:cxnLst/>
              <a:rect r="r" b="b" t="t" l="l"/>
              <a:pathLst>
                <a:path h="1134110" w="188976">
                  <a:moveTo>
                    <a:pt x="0" y="99695"/>
                  </a:moveTo>
                  <a:cubicBezTo>
                    <a:pt x="0" y="44577"/>
                    <a:pt x="42291" y="0"/>
                    <a:pt x="94488" y="0"/>
                  </a:cubicBezTo>
                  <a:cubicBezTo>
                    <a:pt x="146685" y="0"/>
                    <a:pt x="188976" y="44577"/>
                    <a:pt x="188976" y="99695"/>
                  </a:cubicBezTo>
                  <a:lnTo>
                    <a:pt x="188976" y="1034415"/>
                  </a:lnTo>
                  <a:cubicBezTo>
                    <a:pt x="188976" y="1089533"/>
                    <a:pt x="146685" y="1134110"/>
                    <a:pt x="94488" y="1134110"/>
                  </a:cubicBezTo>
                  <a:cubicBezTo>
                    <a:pt x="42291" y="1134110"/>
                    <a:pt x="0" y="1089406"/>
                    <a:pt x="0" y="1034415"/>
                  </a:cubicBezTo>
                  <a:close/>
                </a:path>
              </a:pathLst>
            </a:custGeom>
            <a:solidFill>
              <a:srgbClr val="845EEE"/>
            </a:solidFill>
          </p:spPr>
        </p:sp>
        <p:sp>
          <p:nvSpPr>
            <p:cNvPr name="Freeform 27" id="27"/>
            <p:cNvSpPr/>
            <p:nvPr/>
          </p:nvSpPr>
          <p:spPr>
            <a:xfrm flipH="false" flipV="false" rot="0">
              <a:off x="0" y="0"/>
              <a:ext cx="201676" cy="1146810"/>
            </a:xfrm>
            <a:custGeom>
              <a:avLst/>
              <a:gdLst/>
              <a:ahLst/>
              <a:cxnLst/>
              <a:rect r="r" b="b" t="t" l="l"/>
              <a:pathLst>
                <a:path h="1146810" w="201676">
                  <a:moveTo>
                    <a:pt x="0" y="106045"/>
                  </a:moveTo>
                  <a:cubicBezTo>
                    <a:pt x="0" y="47752"/>
                    <a:pt x="44831" y="0"/>
                    <a:pt x="100838" y="0"/>
                  </a:cubicBezTo>
                  <a:cubicBezTo>
                    <a:pt x="102743" y="0"/>
                    <a:pt x="104648" y="889"/>
                    <a:pt x="105791" y="2413"/>
                  </a:cubicBezTo>
                  <a:lnTo>
                    <a:pt x="100838" y="6350"/>
                  </a:lnTo>
                  <a:lnTo>
                    <a:pt x="100838" y="0"/>
                  </a:lnTo>
                  <a:lnTo>
                    <a:pt x="100838" y="6350"/>
                  </a:lnTo>
                  <a:lnTo>
                    <a:pt x="100838" y="0"/>
                  </a:lnTo>
                  <a:cubicBezTo>
                    <a:pt x="156845" y="0"/>
                    <a:pt x="201676" y="47752"/>
                    <a:pt x="201676" y="106045"/>
                  </a:cubicBezTo>
                  <a:lnTo>
                    <a:pt x="201676" y="1040765"/>
                  </a:lnTo>
                  <a:lnTo>
                    <a:pt x="195326" y="1040765"/>
                  </a:lnTo>
                  <a:lnTo>
                    <a:pt x="201676" y="1040765"/>
                  </a:lnTo>
                  <a:cubicBezTo>
                    <a:pt x="201676" y="1099058"/>
                    <a:pt x="156845" y="1146810"/>
                    <a:pt x="100838" y="1146810"/>
                  </a:cubicBezTo>
                  <a:lnTo>
                    <a:pt x="100838" y="1140460"/>
                  </a:lnTo>
                  <a:lnTo>
                    <a:pt x="100838" y="1134110"/>
                  </a:lnTo>
                  <a:lnTo>
                    <a:pt x="100838" y="1140460"/>
                  </a:lnTo>
                  <a:lnTo>
                    <a:pt x="100838" y="1146810"/>
                  </a:lnTo>
                  <a:cubicBezTo>
                    <a:pt x="44831" y="1146810"/>
                    <a:pt x="0" y="1098931"/>
                    <a:pt x="0" y="1040765"/>
                  </a:cubicBezTo>
                  <a:lnTo>
                    <a:pt x="0" y="106045"/>
                  </a:lnTo>
                  <a:lnTo>
                    <a:pt x="6350" y="106045"/>
                  </a:lnTo>
                  <a:lnTo>
                    <a:pt x="0" y="106045"/>
                  </a:lnTo>
                  <a:moveTo>
                    <a:pt x="12700" y="106045"/>
                  </a:moveTo>
                  <a:lnTo>
                    <a:pt x="12700" y="1040765"/>
                  </a:lnTo>
                  <a:lnTo>
                    <a:pt x="6350" y="1040765"/>
                  </a:lnTo>
                  <a:lnTo>
                    <a:pt x="12700" y="1040765"/>
                  </a:lnTo>
                  <a:cubicBezTo>
                    <a:pt x="12700" y="1092581"/>
                    <a:pt x="52451" y="1134110"/>
                    <a:pt x="100838" y="1134110"/>
                  </a:cubicBezTo>
                  <a:cubicBezTo>
                    <a:pt x="104394" y="1134110"/>
                    <a:pt x="107188" y="1136904"/>
                    <a:pt x="107188" y="1140460"/>
                  </a:cubicBezTo>
                  <a:cubicBezTo>
                    <a:pt x="107188" y="1144016"/>
                    <a:pt x="104394" y="1146810"/>
                    <a:pt x="100838" y="1146810"/>
                  </a:cubicBezTo>
                  <a:cubicBezTo>
                    <a:pt x="97282" y="1146810"/>
                    <a:pt x="94488" y="1144016"/>
                    <a:pt x="94488" y="1140460"/>
                  </a:cubicBezTo>
                  <a:cubicBezTo>
                    <a:pt x="94488" y="1136904"/>
                    <a:pt x="97282" y="1134110"/>
                    <a:pt x="100838" y="1134110"/>
                  </a:cubicBezTo>
                  <a:cubicBezTo>
                    <a:pt x="149225" y="1134110"/>
                    <a:pt x="188976" y="1092708"/>
                    <a:pt x="188976" y="1040765"/>
                  </a:cubicBezTo>
                  <a:lnTo>
                    <a:pt x="188976" y="106045"/>
                  </a:lnTo>
                  <a:lnTo>
                    <a:pt x="195326" y="106045"/>
                  </a:lnTo>
                  <a:lnTo>
                    <a:pt x="188976" y="106045"/>
                  </a:lnTo>
                  <a:cubicBezTo>
                    <a:pt x="188976" y="54102"/>
                    <a:pt x="149098" y="12700"/>
                    <a:pt x="100838" y="12700"/>
                  </a:cubicBezTo>
                  <a:cubicBezTo>
                    <a:pt x="98933" y="12700"/>
                    <a:pt x="97028" y="11811"/>
                    <a:pt x="95885" y="10287"/>
                  </a:cubicBezTo>
                  <a:lnTo>
                    <a:pt x="100838" y="6350"/>
                  </a:lnTo>
                  <a:lnTo>
                    <a:pt x="100838" y="12700"/>
                  </a:lnTo>
                  <a:cubicBezTo>
                    <a:pt x="52451" y="12700"/>
                    <a:pt x="12700" y="54102"/>
                    <a:pt x="12700" y="106045"/>
                  </a:cubicBezTo>
                  <a:close/>
                </a:path>
              </a:pathLst>
            </a:custGeom>
            <a:solidFill>
              <a:srgbClr val="9C9247"/>
            </a:solidFill>
          </p:spPr>
        </p:sp>
      </p:grpSp>
      <p:sp>
        <p:nvSpPr>
          <p:cNvPr name="TextBox 28" id="28"/>
          <p:cNvSpPr txBox="true"/>
          <p:nvPr/>
        </p:nvSpPr>
        <p:spPr>
          <a:xfrm rot="0">
            <a:off x="5030993" y="9293551"/>
            <a:ext cx="4127665" cy="465859"/>
          </a:xfrm>
          <a:prstGeom prst="rect">
            <a:avLst/>
          </a:prstGeom>
        </p:spPr>
        <p:txBody>
          <a:bodyPr anchor="t" rtlCol="false" tIns="0" lIns="0" bIns="0" rIns="0">
            <a:spAutoFit/>
          </a:bodyPr>
          <a:lstStyle/>
          <a:p>
            <a:pPr algn="l">
              <a:lnSpc>
                <a:spcPts val="3681"/>
              </a:lnSpc>
            </a:pPr>
            <a:r>
              <a:rPr lang="en-US" sz="3000">
                <a:solidFill>
                  <a:srgbClr val="FFFFFF"/>
                </a:solidFill>
                <a:latin typeface="Anton"/>
                <a:ea typeface="Anton"/>
                <a:cs typeface="Anton"/>
                <a:sym typeface="Anton"/>
              </a:rPr>
              <a:t>API Externes &amp; Facturation</a:t>
            </a:r>
          </a:p>
        </p:txBody>
      </p:sp>
      <p:grpSp>
        <p:nvGrpSpPr>
          <p:cNvPr name="Group 29" id="29"/>
          <p:cNvGrpSpPr/>
          <p:nvPr/>
        </p:nvGrpSpPr>
        <p:grpSpPr>
          <a:xfrm rot="0">
            <a:off x="931432" y="7993477"/>
            <a:ext cx="151210" cy="860077"/>
            <a:chOff x="0" y="0"/>
            <a:chExt cx="201613" cy="1146770"/>
          </a:xfrm>
        </p:grpSpPr>
        <p:sp>
          <p:nvSpPr>
            <p:cNvPr name="Freeform 30" id="30"/>
            <p:cNvSpPr/>
            <p:nvPr/>
          </p:nvSpPr>
          <p:spPr>
            <a:xfrm flipH="false" flipV="false" rot="0">
              <a:off x="6350" y="6350"/>
              <a:ext cx="188976" cy="1134110"/>
            </a:xfrm>
            <a:custGeom>
              <a:avLst/>
              <a:gdLst/>
              <a:ahLst/>
              <a:cxnLst/>
              <a:rect r="r" b="b" t="t" l="l"/>
              <a:pathLst>
                <a:path h="1134110" w="188976">
                  <a:moveTo>
                    <a:pt x="0" y="99695"/>
                  </a:moveTo>
                  <a:cubicBezTo>
                    <a:pt x="0" y="44577"/>
                    <a:pt x="42291" y="0"/>
                    <a:pt x="94488" y="0"/>
                  </a:cubicBezTo>
                  <a:cubicBezTo>
                    <a:pt x="146685" y="0"/>
                    <a:pt x="188976" y="44577"/>
                    <a:pt x="188976" y="99695"/>
                  </a:cubicBezTo>
                  <a:lnTo>
                    <a:pt x="188976" y="1034415"/>
                  </a:lnTo>
                  <a:cubicBezTo>
                    <a:pt x="188976" y="1089533"/>
                    <a:pt x="146685" y="1134110"/>
                    <a:pt x="94488" y="1134110"/>
                  </a:cubicBezTo>
                  <a:cubicBezTo>
                    <a:pt x="42291" y="1134110"/>
                    <a:pt x="0" y="1089406"/>
                    <a:pt x="0" y="1034415"/>
                  </a:cubicBezTo>
                  <a:close/>
                </a:path>
              </a:pathLst>
            </a:custGeom>
            <a:solidFill>
              <a:srgbClr val="749FFF"/>
            </a:solidFill>
          </p:spPr>
        </p:sp>
        <p:sp>
          <p:nvSpPr>
            <p:cNvPr name="Freeform 31" id="31"/>
            <p:cNvSpPr/>
            <p:nvPr/>
          </p:nvSpPr>
          <p:spPr>
            <a:xfrm flipH="false" flipV="false" rot="0">
              <a:off x="0" y="0"/>
              <a:ext cx="201676" cy="1146810"/>
            </a:xfrm>
            <a:custGeom>
              <a:avLst/>
              <a:gdLst/>
              <a:ahLst/>
              <a:cxnLst/>
              <a:rect r="r" b="b" t="t" l="l"/>
              <a:pathLst>
                <a:path h="1146810" w="201676">
                  <a:moveTo>
                    <a:pt x="0" y="106045"/>
                  </a:moveTo>
                  <a:cubicBezTo>
                    <a:pt x="0" y="47752"/>
                    <a:pt x="44831" y="0"/>
                    <a:pt x="100838" y="0"/>
                  </a:cubicBezTo>
                  <a:cubicBezTo>
                    <a:pt x="102743" y="0"/>
                    <a:pt x="104648" y="889"/>
                    <a:pt x="105791" y="2413"/>
                  </a:cubicBezTo>
                  <a:lnTo>
                    <a:pt x="100838" y="6350"/>
                  </a:lnTo>
                  <a:lnTo>
                    <a:pt x="100838" y="0"/>
                  </a:lnTo>
                  <a:lnTo>
                    <a:pt x="100838" y="6350"/>
                  </a:lnTo>
                  <a:lnTo>
                    <a:pt x="100838" y="0"/>
                  </a:lnTo>
                  <a:cubicBezTo>
                    <a:pt x="156845" y="0"/>
                    <a:pt x="201676" y="47752"/>
                    <a:pt x="201676" y="106045"/>
                  </a:cubicBezTo>
                  <a:lnTo>
                    <a:pt x="201676" y="1040765"/>
                  </a:lnTo>
                  <a:lnTo>
                    <a:pt x="195326" y="1040765"/>
                  </a:lnTo>
                  <a:lnTo>
                    <a:pt x="201676" y="1040765"/>
                  </a:lnTo>
                  <a:cubicBezTo>
                    <a:pt x="201676" y="1099058"/>
                    <a:pt x="156845" y="1146810"/>
                    <a:pt x="100838" y="1146810"/>
                  </a:cubicBezTo>
                  <a:lnTo>
                    <a:pt x="100838" y="1140460"/>
                  </a:lnTo>
                  <a:lnTo>
                    <a:pt x="100838" y="1134110"/>
                  </a:lnTo>
                  <a:lnTo>
                    <a:pt x="100838" y="1140460"/>
                  </a:lnTo>
                  <a:lnTo>
                    <a:pt x="100838" y="1146810"/>
                  </a:lnTo>
                  <a:cubicBezTo>
                    <a:pt x="44831" y="1146810"/>
                    <a:pt x="0" y="1098931"/>
                    <a:pt x="0" y="1040765"/>
                  </a:cubicBezTo>
                  <a:lnTo>
                    <a:pt x="0" y="106045"/>
                  </a:lnTo>
                  <a:lnTo>
                    <a:pt x="6350" y="106045"/>
                  </a:lnTo>
                  <a:lnTo>
                    <a:pt x="0" y="106045"/>
                  </a:lnTo>
                  <a:moveTo>
                    <a:pt x="12700" y="106045"/>
                  </a:moveTo>
                  <a:lnTo>
                    <a:pt x="12700" y="1040765"/>
                  </a:lnTo>
                  <a:lnTo>
                    <a:pt x="6350" y="1040765"/>
                  </a:lnTo>
                  <a:lnTo>
                    <a:pt x="12700" y="1040765"/>
                  </a:lnTo>
                  <a:cubicBezTo>
                    <a:pt x="12700" y="1092581"/>
                    <a:pt x="52451" y="1134110"/>
                    <a:pt x="100838" y="1134110"/>
                  </a:cubicBezTo>
                  <a:cubicBezTo>
                    <a:pt x="104394" y="1134110"/>
                    <a:pt x="107188" y="1136904"/>
                    <a:pt x="107188" y="1140460"/>
                  </a:cubicBezTo>
                  <a:cubicBezTo>
                    <a:pt x="107188" y="1144016"/>
                    <a:pt x="104394" y="1146810"/>
                    <a:pt x="100838" y="1146810"/>
                  </a:cubicBezTo>
                  <a:cubicBezTo>
                    <a:pt x="97282" y="1146810"/>
                    <a:pt x="94488" y="1144016"/>
                    <a:pt x="94488" y="1140460"/>
                  </a:cubicBezTo>
                  <a:cubicBezTo>
                    <a:pt x="94488" y="1136904"/>
                    <a:pt x="97282" y="1134110"/>
                    <a:pt x="100838" y="1134110"/>
                  </a:cubicBezTo>
                  <a:cubicBezTo>
                    <a:pt x="149225" y="1134110"/>
                    <a:pt x="188976" y="1092708"/>
                    <a:pt x="188976" y="1040765"/>
                  </a:cubicBezTo>
                  <a:lnTo>
                    <a:pt x="188976" y="106045"/>
                  </a:lnTo>
                  <a:lnTo>
                    <a:pt x="195326" y="106045"/>
                  </a:lnTo>
                  <a:lnTo>
                    <a:pt x="188976" y="106045"/>
                  </a:lnTo>
                  <a:cubicBezTo>
                    <a:pt x="188976" y="54102"/>
                    <a:pt x="149098" y="12700"/>
                    <a:pt x="100838" y="12700"/>
                  </a:cubicBezTo>
                  <a:cubicBezTo>
                    <a:pt x="98933" y="12700"/>
                    <a:pt x="97028" y="11811"/>
                    <a:pt x="95885" y="10287"/>
                  </a:cubicBezTo>
                  <a:lnTo>
                    <a:pt x="100838" y="6350"/>
                  </a:lnTo>
                  <a:lnTo>
                    <a:pt x="100838" y="12700"/>
                  </a:lnTo>
                  <a:cubicBezTo>
                    <a:pt x="52451" y="12700"/>
                    <a:pt x="12700" y="54102"/>
                    <a:pt x="12700" y="106045"/>
                  </a:cubicBezTo>
                  <a:close/>
                </a:path>
              </a:pathLst>
            </a:custGeom>
            <a:solidFill>
              <a:srgbClr val="CE9521"/>
            </a:solidFill>
          </p:spPr>
        </p:sp>
      </p:grpSp>
      <p:sp>
        <p:nvSpPr>
          <p:cNvPr name="TextBox 32" id="32"/>
          <p:cNvSpPr txBox="true"/>
          <p:nvPr/>
        </p:nvSpPr>
        <p:spPr>
          <a:xfrm rot="0">
            <a:off x="1295169" y="8185823"/>
            <a:ext cx="4073944" cy="465859"/>
          </a:xfrm>
          <a:prstGeom prst="rect">
            <a:avLst/>
          </a:prstGeom>
        </p:spPr>
        <p:txBody>
          <a:bodyPr anchor="t" rtlCol="false" tIns="0" lIns="0" bIns="0" rIns="0">
            <a:spAutoFit/>
          </a:bodyPr>
          <a:lstStyle/>
          <a:p>
            <a:pPr algn="l">
              <a:lnSpc>
                <a:spcPts val="3681"/>
              </a:lnSpc>
            </a:pPr>
            <a:r>
              <a:rPr lang="en-US" sz="3000">
                <a:solidFill>
                  <a:srgbClr val="FFFFFF"/>
                </a:solidFill>
                <a:latin typeface="Anton"/>
                <a:ea typeface="Anton"/>
                <a:cs typeface="Anton"/>
                <a:sym typeface="Anton"/>
              </a:rPr>
              <a:t>Déploiement &amp; Monitoring</a:t>
            </a:r>
          </a:p>
        </p:txBody>
      </p:sp>
      <p:grpSp>
        <p:nvGrpSpPr>
          <p:cNvPr name="Group 33" id="33"/>
          <p:cNvGrpSpPr/>
          <p:nvPr/>
        </p:nvGrpSpPr>
        <p:grpSpPr>
          <a:xfrm rot="0">
            <a:off x="6621484" y="5124518"/>
            <a:ext cx="151210" cy="860077"/>
            <a:chOff x="0" y="0"/>
            <a:chExt cx="201613" cy="1146770"/>
          </a:xfrm>
        </p:grpSpPr>
        <p:sp>
          <p:nvSpPr>
            <p:cNvPr name="Freeform 34" id="34"/>
            <p:cNvSpPr/>
            <p:nvPr/>
          </p:nvSpPr>
          <p:spPr>
            <a:xfrm flipH="false" flipV="false" rot="0">
              <a:off x="6350" y="6350"/>
              <a:ext cx="188976" cy="1134110"/>
            </a:xfrm>
            <a:custGeom>
              <a:avLst/>
              <a:gdLst/>
              <a:ahLst/>
              <a:cxnLst/>
              <a:rect r="r" b="b" t="t" l="l"/>
              <a:pathLst>
                <a:path h="1134110" w="188976">
                  <a:moveTo>
                    <a:pt x="0" y="99695"/>
                  </a:moveTo>
                  <a:cubicBezTo>
                    <a:pt x="0" y="44577"/>
                    <a:pt x="42291" y="0"/>
                    <a:pt x="94488" y="0"/>
                  </a:cubicBezTo>
                  <a:cubicBezTo>
                    <a:pt x="146685" y="0"/>
                    <a:pt x="188976" y="44577"/>
                    <a:pt x="188976" y="99695"/>
                  </a:cubicBezTo>
                  <a:lnTo>
                    <a:pt x="188976" y="1034415"/>
                  </a:lnTo>
                  <a:cubicBezTo>
                    <a:pt x="188976" y="1089533"/>
                    <a:pt x="146685" y="1134110"/>
                    <a:pt x="94488" y="1134110"/>
                  </a:cubicBezTo>
                  <a:cubicBezTo>
                    <a:pt x="42291" y="1134110"/>
                    <a:pt x="0" y="1089406"/>
                    <a:pt x="0" y="1034415"/>
                  </a:cubicBezTo>
                  <a:close/>
                </a:path>
              </a:pathLst>
            </a:custGeom>
            <a:solidFill>
              <a:srgbClr val="CD64B4"/>
            </a:solidFill>
          </p:spPr>
        </p:sp>
        <p:sp>
          <p:nvSpPr>
            <p:cNvPr name="Freeform 35" id="35"/>
            <p:cNvSpPr/>
            <p:nvPr/>
          </p:nvSpPr>
          <p:spPr>
            <a:xfrm flipH="false" flipV="false" rot="0">
              <a:off x="0" y="0"/>
              <a:ext cx="201676" cy="1146810"/>
            </a:xfrm>
            <a:custGeom>
              <a:avLst/>
              <a:gdLst/>
              <a:ahLst/>
              <a:cxnLst/>
              <a:rect r="r" b="b" t="t" l="l"/>
              <a:pathLst>
                <a:path h="1146810" w="201676">
                  <a:moveTo>
                    <a:pt x="0" y="106045"/>
                  </a:moveTo>
                  <a:cubicBezTo>
                    <a:pt x="0" y="47752"/>
                    <a:pt x="44831" y="0"/>
                    <a:pt x="100838" y="0"/>
                  </a:cubicBezTo>
                  <a:cubicBezTo>
                    <a:pt x="102743" y="0"/>
                    <a:pt x="104648" y="889"/>
                    <a:pt x="105791" y="2413"/>
                  </a:cubicBezTo>
                  <a:lnTo>
                    <a:pt x="100838" y="6350"/>
                  </a:lnTo>
                  <a:lnTo>
                    <a:pt x="100838" y="0"/>
                  </a:lnTo>
                  <a:lnTo>
                    <a:pt x="100838" y="6350"/>
                  </a:lnTo>
                  <a:lnTo>
                    <a:pt x="100838" y="0"/>
                  </a:lnTo>
                  <a:cubicBezTo>
                    <a:pt x="156845" y="0"/>
                    <a:pt x="201676" y="47752"/>
                    <a:pt x="201676" y="106045"/>
                  </a:cubicBezTo>
                  <a:lnTo>
                    <a:pt x="201676" y="1040765"/>
                  </a:lnTo>
                  <a:lnTo>
                    <a:pt x="195326" y="1040765"/>
                  </a:lnTo>
                  <a:lnTo>
                    <a:pt x="201676" y="1040765"/>
                  </a:lnTo>
                  <a:cubicBezTo>
                    <a:pt x="201676" y="1099058"/>
                    <a:pt x="156845" y="1146810"/>
                    <a:pt x="100838" y="1146810"/>
                  </a:cubicBezTo>
                  <a:lnTo>
                    <a:pt x="100838" y="1140460"/>
                  </a:lnTo>
                  <a:lnTo>
                    <a:pt x="100838" y="1134110"/>
                  </a:lnTo>
                  <a:lnTo>
                    <a:pt x="100838" y="1140460"/>
                  </a:lnTo>
                  <a:lnTo>
                    <a:pt x="100838" y="1146810"/>
                  </a:lnTo>
                  <a:cubicBezTo>
                    <a:pt x="44831" y="1146810"/>
                    <a:pt x="0" y="1098931"/>
                    <a:pt x="0" y="1040765"/>
                  </a:cubicBezTo>
                  <a:lnTo>
                    <a:pt x="0" y="106045"/>
                  </a:lnTo>
                  <a:lnTo>
                    <a:pt x="6350" y="106045"/>
                  </a:lnTo>
                  <a:lnTo>
                    <a:pt x="0" y="106045"/>
                  </a:lnTo>
                  <a:moveTo>
                    <a:pt x="12700" y="106045"/>
                  </a:moveTo>
                  <a:lnTo>
                    <a:pt x="12700" y="1040765"/>
                  </a:lnTo>
                  <a:lnTo>
                    <a:pt x="6350" y="1040765"/>
                  </a:lnTo>
                  <a:lnTo>
                    <a:pt x="12700" y="1040765"/>
                  </a:lnTo>
                  <a:cubicBezTo>
                    <a:pt x="12700" y="1092581"/>
                    <a:pt x="52451" y="1134110"/>
                    <a:pt x="100838" y="1134110"/>
                  </a:cubicBezTo>
                  <a:cubicBezTo>
                    <a:pt x="104394" y="1134110"/>
                    <a:pt x="107188" y="1136904"/>
                    <a:pt x="107188" y="1140460"/>
                  </a:cubicBezTo>
                  <a:cubicBezTo>
                    <a:pt x="107188" y="1144016"/>
                    <a:pt x="104394" y="1146810"/>
                    <a:pt x="100838" y="1146810"/>
                  </a:cubicBezTo>
                  <a:cubicBezTo>
                    <a:pt x="97282" y="1146810"/>
                    <a:pt x="94488" y="1144016"/>
                    <a:pt x="94488" y="1140460"/>
                  </a:cubicBezTo>
                  <a:cubicBezTo>
                    <a:pt x="94488" y="1136904"/>
                    <a:pt x="97282" y="1134110"/>
                    <a:pt x="100838" y="1134110"/>
                  </a:cubicBezTo>
                  <a:cubicBezTo>
                    <a:pt x="149225" y="1134110"/>
                    <a:pt x="188976" y="1092708"/>
                    <a:pt x="188976" y="1040765"/>
                  </a:cubicBezTo>
                  <a:lnTo>
                    <a:pt x="188976" y="106045"/>
                  </a:lnTo>
                  <a:lnTo>
                    <a:pt x="195326" y="106045"/>
                  </a:lnTo>
                  <a:lnTo>
                    <a:pt x="188976" y="106045"/>
                  </a:lnTo>
                  <a:cubicBezTo>
                    <a:pt x="188976" y="54102"/>
                    <a:pt x="149098" y="12700"/>
                    <a:pt x="100838" y="12700"/>
                  </a:cubicBezTo>
                  <a:cubicBezTo>
                    <a:pt x="98933" y="12700"/>
                    <a:pt x="97028" y="11811"/>
                    <a:pt x="95885" y="10287"/>
                  </a:cubicBezTo>
                  <a:lnTo>
                    <a:pt x="100838" y="6350"/>
                  </a:lnTo>
                  <a:lnTo>
                    <a:pt x="100838" y="12700"/>
                  </a:lnTo>
                  <a:cubicBezTo>
                    <a:pt x="52451" y="12700"/>
                    <a:pt x="12700" y="54102"/>
                    <a:pt x="12700" y="106045"/>
                  </a:cubicBezTo>
                  <a:close/>
                </a:path>
              </a:pathLst>
            </a:custGeom>
            <a:solidFill>
              <a:srgbClr val="B09EFD"/>
            </a:solidFill>
          </p:spPr>
        </p:sp>
      </p:grpSp>
      <p:sp>
        <p:nvSpPr>
          <p:cNvPr name="TextBox 36" id="36"/>
          <p:cNvSpPr txBox="true"/>
          <p:nvPr/>
        </p:nvSpPr>
        <p:spPr>
          <a:xfrm rot="0">
            <a:off x="6949879" y="5316864"/>
            <a:ext cx="4770071" cy="465859"/>
          </a:xfrm>
          <a:prstGeom prst="rect">
            <a:avLst/>
          </a:prstGeom>
        </p:spPr>
        <p:txBody>
          <a:bodyPr anchor="t" rtlCol="false" tIns="0" lIns="0" bIns="0" rIns="0">
            <a:spAutoFit/>
          </a:bodyPr>
          <a:lstStyle/>
          <a:p>
            <a:pPr algn="l">
              <a:lnSpc>
                <a:spcPts val="3681"/>
              </a:lnSpc>
            </a:pPr>
            <a:r>
              <a:rPr lang="en-US" sz="3000">
                <a:solidFill>
                  <a:srgbClr val="FFFFFF"/>
                </a:solidFill>
                <a:latin typeface="Anton"/>
                <a:ea typeface="Anton"/>
                <a:cs typeface="Anton"/>
                <a:sym typeface="Anton"/>
              </a:rPr>
              <a:t>Démonstration de l’application</a:t>
            </a:r>
          </a:p>
        </p:txBody>
      </p:sp>
      <p:grpSp>
        <p:nvGrpSpPr>
          <p:cNvPr name="Group 37" id="37"/>
          <p:cNvGrpSpPr/>
          <p:nvPr/>
        </p:nvGrpSpPr>
        <p:grpSpPr>
          <a:xfrm rot="0">
            <a:off x="6796352" y="6081334"/>
            <a:ext cx="151210" cy="860077"/>
            <a:chOff x="0" y="0"/>
            <a:chExt cx="201613" cy="1146770"/>
          </a:xfrm>
        </p:grpSpPr>
        <p:sp>
          <p:nvSpPr>
            <p:cNvPr name="Freeform 38" id="38"/>
            <p:cNvSpPr/>
            <p:nvPr/>
          </p:nvSpPr>
          <p:spPr>
            <a:xfrm flipH="false" flipV="false" rot="0">
              <a:off x="6350" y="6350"/>
              <a:ext cx="188976" cy="1134110"/>
            </a:xfrm>
            <a:custGeom>
              <a:avLst/>
              <a:gdLst/>
              <a:ahLst/>
              <a:cxnLst/>
              <a:rect r="r" b="b" t="t" l="l"/>
              <a:pathLst>
                <a:path h="1134110" w="188976">
                  <a:moveTo>
                    <a:pt x="0" y="99695"/>
                  </a:moveTo>
                  <a:cubicBezTo>
                    <a:pt x="0" y="44577"/>
                    <a:pt x="42291" y="0"/>
                    <a:pt x="94488" y="0"/>
                  </a:cubicBezTo>
                  <a:cubicBezTo>
                    <a:pt x="146685" y="0"/>
                    <a:pt x="188976" y="44577"/>
                    <a:pt x="188976" y="99695"/>
                  </a:cubicBezTo>
                  <a:lnTo>
                    <a:pt x="188976" y="1034415"/>
                  </a:lnTo>
                  <a:cubicBezTo>
                    <a:pt x="188976" y="1089533"/>
                    <a:pt x="146685" y="1134110"/>
                    <a:pt x="94488" y="1134110"/>
                  </a:cubicBezTo>
                  <a:cubicBezTo>
                    <a:pt x="42291" y="1134110"/>
                    <a:pt x="0" y="1089406"/>
                    <a:pt x="0" y="1034415"/>
                  </a:cubicBezTo>
                  <a:close/>
                </a:path>
              </a:pathLst>
            </a:custGeom>
            <a:solidFill>
              <a:srgbClr val="C99AFE"/>
            </a:solidFill>
          </p:spPr>
        </p:sp>
        <p:sp>
          <p:nvSpPr>
            <p:cNvPr name="Freeform 39" id="39"/>
            <p:cNvSpPr/>
            <p:nvPr/>
          </p:nvSpPr>
          <p:spPr>
            <a:xfrm flipH="false" flipV="false" rot="0">
              <a:off x="0" y="0"/>
              <a:ext cx="201676" cy="1146810"/>
            </a:xfrm>
            <a:custGeom>
              <a:avLst/>
              <a:gdLst/>
              <a:ahLst/>
              <a:cxnLst/>
              <a:rect r="r" b="b" t="t" l="l"/>
              <a:pathLst>
                <a:path h="1146810" w="201676">
                  <a:moveTo>
                    <a:pt x="0" y="106045"/>
                  </a:moveTo>
                  <a:cubicBezTo>
                    <a:pt x="0" y="47752"/>
                    <a:pt x="44831" y="0"/>
                    <a:pt x="100838" y="0"/>
                  </a:cubicBezTo>
                  <a:cubicBezTo>
                    <a:pt x="102743" y="0"/>
                    <a:pt x="104648" y="889"/>
                    <a:pt x="105791" y="2413"/>
                  </a:cubicBezTo>
                  <a:lnTo>
                    <a:pt x="100838" y="6350"/>
                  </a:lnTo>
                  <a:lnTo>
                    <a:pt x="100838" y="0"/>
                  </a:lnTo>
                  <a:lnTo>
                    <a:pt x="100838" y="6350"/>
                  </a:lnTo>
                  <a:lnTo>
                    <a:pt x="100838" y="0"/>
                  </a:lnTo>
                  <a:cubicBezTo>
                    <a:pt x="156845" y="0"/>
                    <a:pt x="201676" y="47752"/>
                    <a:pt x="201676" y="106045"/>
                  </a:cubicBezTo>
                  <a:lnTo>
                    <a:pt x="201676" y="1040765"/>
                  </a:lnTo>
                  <a:lnTo>
                    <a:pt x="195326" y="1040765"/>
                  </a:lnTo>
                  <a:lnTo>
                    <a:pt x="201676" y="1040765"/>
                  </a:lnTo>
                  <a:cubicBezTo>
                    <a:pt x="201676" y="1099058"/>
                    <a:pt x="156845" y="1146810"/>
                    <a:pt x="100838" y="1146810"/>
                  </a:cubicBezTo>
                  <a:lnTo>
                    <a:pt x="100838" y="1140460"/>
                  </a:lnTo>
                  <a:lnTo>
                    <a:pt x="100838" y="1134110"/>
                  </a:lnTo>
                  <a:lnTo>
                    <a:pt x="100838" y="1140460"/>
                  </a:lnTo>
                  <a:lnTo>
                    <a:pt x="100838" y="1146810"/>
                  </a:lnTo>
                  <a:cubicBezTo>
                    <a:pt x="44831" y="1146810"/>
                    <a:pt x="0" y="1098931"/>
                    <a:pt x="0" y="1040765"/>
                  </a:cubicBezTo>
                  <a:lnTo>
                    <a:pt x="0" y="106045"/>
                  </a:lnTo>
                  <a:lnTo>
                    <a:pt x="6350" y="106045"/>
                  </a:lnTo>
                  <a:lnTo>
                    <a:pt x="0" y="106045"/>
                  </a:lnTo>
                  <a:moveTo>
                    <a:pt x="12700" y="106045"/>
                  </a:moveTo>
                  <a:lnTo>
                    <a:pt x="12700" y="1040765"/>
                  </a:lnTo>
                  <a:lnTo>
                    <a:pt x="6350" y="1040765"/>
                  </a:lnTo>
                  <a:lnTo>
                    <a:pt x="12700" y="1040765"/>
                  </a:lnTo>
                  <a:cubicBezTo>
                    <a:pt x="12700" y="1092581"/>
                    <a:pt x="52451" y="1134110"/>
                    <a:pt x="100838" y="1134110"/>
                  </a:cubicBezTo>
                  <a:cubicBezTo>
                    <a:pt x="104394" y="1134110"/>
                    <a:pt x="107188" y="1136904"/>
                    <a:pt x="107188" y="1140460"/>
                  </a:cubicBezTo>
                  <a:cubicBezTo>
                    <a:pt x="107188" y="1144016"/>
                    <a:pt x="104394" y="1146810"/>
                    <a:pt x="100838" y="1146810"/>
                  </a:cubicBezTo>
                  <a:cubicBezTo>
                    <a:pt x="97282" y="1146810"/>
                    <a:pt x="94488" y="1144016"/>
                    <a:pt x="94488" y="1140460"/>
                  </a:cubicBezTo>
                  <a:cubicBezTo>
                    <a:pt x="94488" y="1136904"/>
                    <a:pt x="97282" y="1134110"/>
                    <a:pt x="100838" y="1134110"/>
                  </a:cubicBezTo>
                  <a:cubicBezTo>
                    <a:pt x="149225" y="1134110"/>
                    <a:pt x="188976" y="1092708"/>
                    <a:pt x="188976" y="1040765"/>
                  </a:cubicBezTo>
                  <a:lnTo>
                    <a:pt x="188976" y="106045"/>
                  </a:lnTo>
                  <a:lnTo>
                    <a:pt x="195326" y="106045"/>
                  </a:lnTo>
                  <a:lnTo>
                    <a:pt x="188976" y="106045"/>
                  </a:lnTo>
                  <a:cubicBezTo>
                    <a:pt x="188976" y="54102"/>
                    <a:pt x="149098" y="12700"/>
                    <a:pt x="100838" y="12700"/>
                  </a:cubicBezTo>
                  <a:cubicBezTo>
                    <a:pt x="98933" y="12700"/>
                    <a:pt x="97028" y="11811"/>
                    <a:pt x="95885" y="10287"/>
                  </a:cubicBezTo>
                  <a:lnTo>
                    <a:pt x="100838" y="6350"/>
                  </a:lnTo>
                  <a:lnTo>
                    <a:pt x="100838" y="12700"/>
                  </a:lnTo>
                  <a:cubicBezTo>
                    <a:pt x="52451" y="12700"/>
                    <a:pt x="12700" y="54102"/>
                    <a:pt x="12700" y="106045"/>
                  </a:cubicBezTo>
                  <a:close/>
                </a:path>
              </a:pathLst>
            </a:custGeom>
            <a:solidFill>
              <a:srgbClr val="EFB4FF"/>
            </a:solidFill>
          </p:spPr>
        </p:sp>
      </p:grpSp>
      <p:sp>
        <p:nvSpPr>
          <p:cNvPr name="TextBox 40" id="40"/>
          <p:cNvSpPr txBox="true"/>
          <p:nvPr/>
        </p:nvSpPr>
        <p:spPr>
          <a:xfrm rot="0">
            <a:off x="7084483" y="6218257"/>
            <a:ext cx="5066955" cy="465859"/>
          </a:xfrm>
          <a:prstGeom prst="rect">
            <a:avLst/>
          </a:prstGeom>
        </p:spPr>
        <p:txBody>
          <a:bodyPr anchor="t" rtlCol="false" tIns="0" lIns="0" bIns="0" rIns="0">
            <a:spAutoFit/>
          </a:bodyPr>
          <a:lstStyle/>
          <a:p>
            <a:pPr algn="l">
              <a:lnSpc>
                <a:spcPts val="3681"/>
              </a:lnSpc>
            </a:pPr>
            <a:r>
              <a:rPr lang="en-US" sz="3000">
                <a:solidFill>
                  <a:srgbClr val="FFFFFF"/>
                </a:solidFill>
                <a:latin typeface="Anton"/>
                <a:ea typeface="Anton"/>
                <a:cs typeface="Anton"/>
                <a:sym typeface="Anton"/>
              </a:rPr>
              <a:t>Conclusion &amp; Perspectives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076068">
            <a:off x="12073815" y="-883191"/>
            <a:ext cx="9468805" cy="11043101"/>
          </a:xfrm>
          <a:custGeom>
            <a:avLst/>
            <a:gdLst/>
            <a:ahLst/>
            <a:cxnLst/>
            <a:rect r="r" b="b" t="t" l="l"/>
            <a:pathLst>
              <a:path h="11043101" w="9468805">
                <a:moveTo>
                  <a:pt x="0" y="0"/>
                </a:moveTo>
                <a:lnTo>
                  <a:pt x="9468804" y="0"/>
                </a:lnTo>
                <a:lnTo>
                  <a:pt x="9468804" y="11043101"/>
                </a:lnTo>
                <a:lnTo>
                  <a:pt x="0" y="11043101"/>
                </a:lnTo>
                <a:lnTo>
                  <a:pt x="0" y="0"/>
                </a:lnTo>
                <a:close/>
              </a:path>
            </a:pathLst>
          </a:custGeom>
          <a:blipFill>
            <a:blip r:embed="rId2"/>
            <a:stretch>
              <a:fillRect l="0" t="-21956" r="-51213" b="-6403"/>
            </a:stretch>
          </a:blipFill>
        </p:spPr>
      </p:sp>
      <p:sp>
        <p:nvSpPr>
          <p:cNvPr name="Freeform 3" id="3"/>
          <p:cNvSpPr/>
          <p:nvPr/>
        </p:nvSpPr>
        <p:spPr>
          <a:xfrm flipH="false" flipV="false" rot="0">
            <a:off x="12765615" y="4638359"/>
            <a:ext cx="6994676" cy="6994676"/>
          </a:xfrm>
          <a:custGeom>
            <a:avLst/>
            <a:gdLst/>
            <a:ahLst/>
            <a:cxnLst/>
            <a:rect r="r" b="b" t="t" l="l"/>
            <a:pathLst>
              <a:path h="6994676" w="6994676">
                <a:moveTo>
                  <a:pt x="0" y="0"/>
                </a:moveTo>
                <a:lnTo>
                  <a:pt x="6994676" y="0"/>
                </a:lnTo>
                <a:lnTo>
                  <a:pt x="6994676" y="6994676"/>
                </a:lnTo>
                <a:lnTo>
                  <a:pt x="0" y="6994676"/>
                </a:lnTo>
                <a:lnTo>
                  <a:pt x="0" y="0"/>
                </a:lnTo>
                <a:close/>
              </a:path>
            </a:pathLst>
          </a:custGeom>
          <a:blipFill>
            <a:blip r:embed="rId3"/>
            <a:stretch>
              <a:fillRect l="0" t="0" r="0" b="0"/>
            </a:stretch>
          </a:blipFill>
        </p:spPr>
      </p:sp>
      <p:sp>
        <p:nvSpPr>
          <p:cNvPr name="AutoShape 4" id="4"/>
          <p:cNvSpPr/>
          <p:nvPr/>
        </p:nvSpPr>
        <p:spPr>
          <a:xfrm>
            <a:off x="-1090018" y="3887774"/>
            <a:ext cx="17253835" cy="0"/>
          </a:xfrm>
          <a:prstGeom prst="line">
            <a:avLst/>
          </a:prstGeom>
          <a:ln cap="flat" w="9525">
            <a:solidFill>
              <a:srgbClr val="FFFFFF"/>
            </a:solidFill>
            <a:prstDash val="solid"/>
            <a:headEnd type="none" len="sm" w="sm"/>
            <a:tailEnd type="none" len="sm" w="sm"/>
          </a:ln>
        </p:spPr>
      </p:sp>
      <p:sp>
        <p:nvSpPr>
          <p:cNvPr name="Freeform 5" id="5"/>
          <p:cNvSpPr/>
          <p:nvPr/>
        </p:nvSpPr>
        <p:spPr>
          <a:xfrm flipH="false" flipV="false" rot="0">
            <a:off x="13165403" y="5143500"/>
            <a:ext cx="3635775" cy="2685929"/>
          </a:xfrm>
          <a:custGeom>
            <a:avLst/>
            <a:gdLst/>
            <a:ahLst/>
            <a:cxnLst/>
            <a:rect r="r" b="b" t="t" l="l"/>
            <a:pathLst>
              <a:path h="2685929" w="3635775">
                <a:moveTo>
                  <a:pt x="0" y="0"/>
                </a:moveTo>
                <a:lnTo>
                  <a:pt x="3635775" y="0"/>
                </a:lnTo>
                <a:lnTo>
                  <a:pt x="3635775" y="2685929"/>
                </a:lnTo>
                <a:lnTo>
                  <a:pt x="0" y="2685929"/>
                </a:lnTo>
                <a:lnTo>
                  <a:pt x="0" y="0"/>
                </a:lnTo>
                <a:close/>
              </a:path>
            </a:pathLst>
          </a:custGeom>
          <a:blipFill>
            <a:blip r:embed="rId4"/>
            <a:stretch>
              <a:fillRect l="0" t="0" r="0" b="0"/>
            </a:stretch>
          </a:blipFill>
        </p:spPr>
      </p:sp>
      <p:sp>
        <p:nvSpPr>
          <p:cNvPr name="TextBox 6" id="6"/>
          <p:cNvSpPr txBox="true"/>
          <p:nvPr/>
        </p:nvSpPr>
        <p:spPr>
          <a:xfrm rot="0">
            <a:off x="1154773" y="564325"/>
            <a:ext cx="13828518" cy="3323449"/>
          </a:xfrm>
          <a:prstGeom prst="rect">
            <a:avLst/>
          </a:prstGeom>
        </p:spPr>
        <p:txBody>
          <a:bodyPr anchor="t" rtlCol="false" tIns="0" lIns="0" bIns="0" rIns="0">
            <a:spAutoFit/>
          </a:bodyPr>
          <a:lstStyle/>
          <a:p>
            <a:pPr algn="l">
              <a:lnSpc>
                <a:spcPts val="12573"/>
              </a:lnSpc>
            </a:pPr>
            <a:r>
              <a:rPr lang="en-US" sz="11535">
                <a:solidFill>
                  <a:srgbClr val="FFFFFF"/>
                </a:solidFill>
                <a:latin typeface="StopMotion"/>
                <a:ea typeface="StopMotion"/>
                <a:cs typeface="StopMotion"/>
                <a:sym typeface="StopMotion"/>
              </a:rPr>
              <a:t>INTRODUCTION GENERALE</a:t>
            </a:r>
          </a:p>
        </p:txBody>
      </p:sp>
      <p:sp>
        <p:nvSpPr>
          <p:cNvPr name="Freeform 7" id="7"/>
          <p:cNvSpPr/>
          <p:nvPr/>
        </p:nvSpPr>
        <p:spPr>
          <a:xfrm flipH="false" flipV="false" rot="0">
            <a:off x="862484" y="5252579"/>
            <a:ext cx="787276" cy="787276"/>
          </a:xfrm>
          <a:custGeom>
            <a:avLst/>
            <a:gdLst/>
            <a:ahLst/>
            <a:cxnLst/>
            <a:rect r="r" b="b" t="t" l="l"/>
            <a:pathLst>
              <a:path h="787276" w="787276">
                <a:moveTo>
                  <a:pt x="0" y="0"/>
                </a:moveTo>
                <a:lnTo>
                  <a:pt x="787276" y="0"/>
                </a:lnTo>
                <a:lnTo>
                  <a:pt x="787276" y="787276"/>
                </a:lnTo>
                <a:lnTo>
                  <a:pt x="0" y="7872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953726" y="5143500"/>
            <a:ext cx="4407218" cy="502717"/>
          </a:xfrm>
          <a:prstGeom prst="rect">
            <a:avLst/>
          </a:prstGeom>
        </p:spPr>
        <p:txBody>
          <a:bodyPr anchor="t" rtlCol="false" tIns="0" lIns="0" bIns="0" rIns="0">
            <a:spAutoFit/>
          </a:bodyPr>
          <a:lstStyle/>
          <a:p>
            <a:pPr algn="l">
              <a:lnSpc>
                <a:spcPts val="4179"/>
              </a:lnSpc>
            </a:pPr>
            <a:r>
              <a:rPr lang="en-US" sz="3344">
                <a:solidFill>
                  <a:srgbClr val="FFFFFF"/>
                </a:solidFill>
                <a:latin typeface="Anton"/>
                <a:ea typeface="Anton"/>
                <a:cs typeface="Anton"/>
                <a:sym typeface="Anton"/>
              </a:rPr>
              <a:t>Présentation du projet</a:t>
            </a:r>
          </a:p>
        </p:txBody>
      </p:sp>
      <p:sp>
        <p:nvSpPr>
          <p:cNvPr name="TextBox 9" id="9"/>
          <p:cNvSpPr txBox="true"/>
          <p:nvPr/>
        </p:nvSpPr>
        <p:spPr>
          <a:xfrm rot="0">
            <a:off x="1953726" y="5614315"/>
            <a:ext cx="4407218" cy="512426"/>
          </a:xfrm>
          <a:prstGeom prst="rect">
            <a:avLst/>
          </a:prstGeom>
        </p:spPr>
        <p:txBody>
          <a:bodyPr anchor="t" rtlCol="false" tIns="0" lIns="0" bIns="0" rIns="0">
            <a:spAutoFit/>
          </a:bodyPr>
          <a:lstStyle/>
          <a:p>
            <a:pPr algn="l">
              <a:lnSpc>
                <a:spcPts val="4331"/>
              </a:lnSpc>
            </a:pPr>
            <a:r>
              <a:rPr lang="en-US" sz="2659">
                <a:solidFill>
                  <a:srgbClr val="FFFFFF"/>
                </a:solidFill>
                <a:latin typeface="Anton"/>
                <a:ea typeface="Anton"/>
                <a:cs typeface="Anton"/>
                <a:sym typeface="Anton"/>
              </a:rPr>
              <a:t>Portée et objectifs</a:t>
            </a:r>
          </a:p>
        </p:txBody>
      </p:sp>
      <p:sp>
        <p:nvSpPr>
          <p:cNvPr name="Freeform 10" id="10"/>
          <p:cNvSpPr/>
          <p:nvPr/>
        </p:nvSpPr>
        <p:spPr>
          <a:xfrm flipH="false" flipV="false" rot="0">
            <a:off x="7161872" y="5252579"/>
            <a:ext cx="787276" cy="787276"/>
          </a:xfrm>
          <a:custGeom>
            <a:avLst/>
            <a:gdLst/>
            <a:ahLst/>
            <a:cxnLst/>
            <a:rect r="r" b="b" t="t" l="l"/>
            <a:pathLst>
              <a:path h="787276" w="787276">
                <a:moveTo>
                  <a:pt x="0" y="0"/>
                </a:moveTo>
                <a:lnTo>
                  <a:pt x="787276" y="0"/>
                </a:lnTo>
                <a:lnTo>
                  <a:pt x="787276" y="787276"/>
                </a:lnTo>
                <a:lnTo>
                  <a:pt x="0" y="7872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8254380" y="5143500"/>
            <a:ext cx="4309670" cy="502717"/>
          </a:xfrm>
          <a:prstGeom prst="rect">
            <a:avLst/>
          </a:prstGeom>
        </p:spPr>
        <p:txBody>
          <a:bodyPr anchor="t" rtlCol="false" tIns="0" lIns="0" bIns="0" rIns="0">
            <a:spAutoFit/>
          </a:bodyPr>
          <a:lstStyle/>
          <a:p>
            <a:pPr algn="l">
              <a:lnSpc>
                <a:spcPts val="4179"/>
              </a:lnSpc>
            </a:pPr>
            <a:r>
              <a:rPr lang="en-US" sz="3344">
                <a:solidFill>
                  <a:srgbClr val="FFFFFF"/>
                </a:solidFill>
                <a:latin typeface="Anton"/>
                <a:ea typeface="Anton"/>
                <a:cs typeface="Anton"/>
                <a:sym typeface="Anton"/>
              </a:rPr>
              <a:t>Importance de l’IA</a:t>
            </a:r>
          </a:p>
        </p:txBody>
      </p:sp>
      <p:sp>
        <p:nvSpPr>
          <p:cNvPr name="TextBox 12" id="12"/>
          <p:cNvSpPr txBox="true"/>
          <p:nvPr/>
        </p:nvSpPr>
        <p:spPr>
          <a:xfrm rot="0">
            <a:off x="8254380" y="5614315"/>
            <a:ext cx="4622566" cy="512426"/>
          </a:xfrm>
          <a:prstGeom prst="rect">
            <a:avLst/>
          </a:prstGeom>
        </p:spPr>
        <p:txBody>
          <a:bodyPr anchor="t" rtlCol="false" tIns="0" lIns="0" bIns="0" rIns="0">
            <a:spAutoFit/>
          </a:bodyPr>
          <a:lstStyle/>
          <a:p>
            <a:pPr algn="l">
              <a:lnSpc>
                <a:spcPts val="4331"/>
              </a:lnSpc>
            </a:pPr>
            <a:r>
              <a:rPr lang="en-US" sz="2659">
                <a:solidFill>
                  <a:srgbClr val="FFFFFF"/>
                </a:solidFill>
                <a:latin typeface="Anton"/>
                <a:ea typeface="Anton"/>
                <a:cs typeface="Anton"/>
                <a:sym typeface="Anton"/>
              </a:rPr>
              <a:t>Création de contenu multimédia</a:t>
            </a:r>
          </a:p>
        </p:txBody>
      </p:sp>
      <p:sp>
        <p:nvSpPr>
          <p:cNvPr name="Freeform 13" id="13"/>
          <p:cNvSpPr/>
          <p:nvPr/>
        </p:nvSpPr>
        <p:spPr>
          <a:xfrm flipH="false" flipV="false" rot="0">
            <a:off x="2555628" y="7742059"/>
            <a:ext cx="787276" cy="787277"/>
          </a:xfrm>
          <a:custGeom>
            <a:avLst/>
            <a:gdLst/>
            <a:ahLst/>
            <a:cxnLst/>
            <a:rect r="r" b="b" t="t" l="l"/>
            <a:pathLst>
              <a:path h="787277" w="787276">
                <a:moveTo>
                  <a:pt x="0" y="0"/>
                </a:moveTo>
                <a:lnTo>
                  <a:pt x="787276" y="0"/>
                </a:lnTo>
                <a:lnTo>
                  <a:pt x="787276" y="787277"/>
                </a:lnTo>
                <a:lnTo>
                  <a:pt x="0" y="78727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3587518" y="7642413"/>
            <a:ext cx="4309670" cy="502717"/>
          </a:xfrm>
          <a:prstGeom prst="rect">
            <a:avLst/>
          </a:prstGeom>
        </p:spPr>
        <p:txBody>
          <a:bodyPr anchor="t" rtlCol="false" tIns="0" lIns="0" bIns="0" rIns="0">
            <a:spAutoFit/>
          </a:bodyPr>
          <a:lstStyle/>
          <a:p>
            <a:pPr algn="l">
              <a:lnSpc>
                <a:spcPts val="4179"/>
              </a:lnSpc>
            </a:pPr>
            <a:r>
              <a:rPr lang="en-US" sz="3344">
                <a:solidFill>
                  <a:srgbClr val="FFFFFF"/>
                </a:solidFill>
                <a:latin typeface="Anton"/>
                <a:ea typeface="Anton"/>
                <a:cs typeface="Anton"/>
                <a:sym typeface="Anton"/>
              </a:rPr>
              <a:t>Plateforme complète</a:t>
            </a:r>
          </a:p>
        </p:txBody>
      </p:sp>
      <p:sp>
        <p:nvSpPr>
          <p:cNvPr name="TextBox 15" id="15"/>
          <p:cNvSpPr txBox="true"/>
          <p:nvPr/>
        </p:nvSpPr>
        <p:spPr>
          <a:xfrm rot="0">
            <a:off x="3587518" y="8116556"/>
            <a:ext cx="10365614" cy="512426"/>
          </a:xfrm>
          <a:prstGeom prst="rect">
            <a:avLst/>
          </a:prstGeom>
        </p:spPr>
        <p:txBody>
          <a:bodyPr anchor="t" rtlCol="false" tIns="0" lIns="0" bIns="0" rIns="0">
            <a:spAutoFit/>
          </a:bodyPr>
          <a:lstStyle/>
          <a:p>
            <a:pPr algn="l">
              <a:lnSpc>
                <a:spcPts val="4331"/>
              </a:lnSpc>
            </a:pPr>
            <a:r>
              <a:rPr lang="en-US" sz="2659">
                <a:solidFill>
                  <a:srgbClr val="FFFFFF"/>
                </a:solidFill>
                <a:latin typeface="Anton"/>
                <a:ea typeface="Anton"/>
                <a:cs typeface="Anton"/>
                <a:sym typeface="Anton"/>
              </a:rPr>
              <a:t>Qualité, personnalisation, auto-hébergement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633026" y="88065"/>
            <a:ext cx="12265930" cy="3804628"/>
          </a:xfrm>
          <a:prstGeom prst="rect">
            <a:avLst/>
          </a:prstGeom>
        </p:spPr>
        <p:txBody>
          <a:bodyPr anchor="t" rtlCol="false" tIns="0" lIns="0" bIns="0" rIns="0">
            <a:spAutoFit/>
          </a:bodyPr>
          <a:lstStyle/>
          <a:p>
            <a:pPr algn="l">
              <a:lnSpc>
                <a:spcPts val="14996"/>
              </a:lnSpc>
              <a:spcBef>
                <a:spcPct val="0"/>
              </a:spcBef>
            </a:pPr>
            <a:r>
              <a:rPr lang="en-US" sz="10711">
                <a:solidFill>
                  <a:srgbClr val="EDA2FF"/>
                </a:solidFill>
                <a:latin typeface="StopMotion"/>
                <a:ea typeface="StopMotion"/>
                <a:cs typeface="StopMotion"/>
                <a:sym typeface="StopMotion"/>
              </a:rPr>
              <a:t>Contexte et enjeux</a:t>
            </a:r>
          </a:p>
        </p:txBody>
      </p:sp>
      <p:sp>
        <p:nvSpPr>
          <p:cNvPr name="Freeform 3" id="3"/>
          <p:cNvSpPr/>
          <p:nvPr/>
        </p:nvSpPr>
        <p:spPr>
          <a:xfrm flipH="false" flipV="false" rot="-1375043">
            <a:off x="14023844" y="1376236"/>
            <a:ext cx="9256555" cy="10794817"/>
          </a:xfrm>
          <a:custGeom>
            <a:avLst/>
            <a:gdLst/>
            <a:ahLst/>
            <a:cxnLst/>
            <a:rect r="r" b="b" t="t" l="l"/>
            <a:pathLst>
              <a:path h="10794817" w="9256555">
                <a:moveTo>
                  <a:pt x="0" y="0"/>
                </a:moveTo>
                <a:lnTo>
                  <a:pt x="9256555" y="0"/>
                </a:lnTo>
                <a:lnTo>
                  <a:pt x="9256555" y="10794816"/>
                </a:lnTo>
                <a:lnTo>
                  <a:pt x="0" y="10794816"/>
                </a:lnTo>
                <a:lnTo>
                  <a:pt x="0" y="0"/>
                </a:lnTo>
                <a:close/>
              </a:path>
            </a:pathLst>
          </a:custGeom>
          <a:blipFill>
            <a:blip r:embed="rId2"/>
            <a:stretch>
              <a:fillRect l="0" t="0" r="0" b="0"/>
            </a:stretch>
          </a:blipFill>
        </p:spPr>
      </p:sp>
      <p:sp>
        <p:nvSpPr>
          <p:cNvPr name="AutoShape 4" id="4"/>
          <p:cNvSpPr/>
          <p:nvPr/>
        </p:nvSpPr>
        <p:spPr>
          <a:xfrm>
            <a:off x="-1090018" y="3887774"/>
            <a:ext cx="17253835" cy="0"/>
          </a:xfrm>
          <a:prstGeom prst="line">
            <a:avLst/>
          </a:prstGeom>
          <a:ln cap="flat" w="9525">
            <a:solidFill>
              <a:srgbClr val="FFFFFF"/>
            </a:solidFill>
            <a:prstDash val="solid"/>
            <a:headEnd type="none" len="sm" w="sm"/>
            <a:tailEnd type="none" len="sm" w="sm"/>
          </a:ln>
        </p:spPr>
      </p:sp>
      <p:sp>
        <p:nvSpPr>
          <p:cNvPr name="Freeform 5" id="5"/>
          <p:cNvSpPr/>
          <p:nvPr/>
        </p:nvSpPr>
        <p:spPr>
          <a:xfrm flipH="false" flipV="false" rot="-5118909">
            <a:off x="-128351" y="6419679"/>
            <a:ext cx="7006141" cy="4133623"/>
          </a:xfrm>
          <a:custGeom>
            <a:avLst/>
            <a:gdLst/>
            <a:ahLst/>
            <a:cxnLst/>
            <a:rect r="r" b="b" t="t" l="l"/>
            <a:pathLst>
              <a:path h="4133623" w="7006141">
                <a:moveTo>
                  <a:pt x="0" y="0"/>
                </a:moveTo>
                <a:lnTo>
                  <a:pt x="7006141" y="0"/>
                </a:lnTo>
                <a:lnTo>
                  <a:pt x="7006141" y="4133624"/>
                </a:lnTo>
                <a:lnTo>
                  <a:pt x="0" y="4133624"/>
                </a:lnTo>
                <a:lnTo>
                  <a:pt x="0" y="0"/>
                </a:lnTo>
                <a:close/>
              </a:path>
            </a:pathLst>
          </a:custGeom>
          <a:blipFill>
            <a:blip r:embed="rId3"/>
            <a:stretch>
              <a:fillRect l="0" t="0" r="0" b="0"/>
            </a:stretch>
          </a:blipFill>
        </p:spPr>
      </p:sp>
      <p:sp>
        <p:nvSpPr>
          <p:cNvPr name="Freeform 6" id="6"/>
          <p:cNvSpPr/>
          <p:nvPr/>
        </p:nvSpPr>
        <p:spPr>
          <a:xfrm flipH="false" flipV="false" rot="0">
            <a:off x="15311333" y="529081"/>
            <a:ext cx="2318789" cy="2418554"/>
          </a:xfrm>
          <a:custGeom>
            <a:avLst/>
            <a:gdLst/>
            <a:ahLst/>
            <a:cxnLst/>
            <a:rect r="r" b="b" t="t" l="l"/>
            <a:pathLst>
              <a:path h="2418554" w="2318789">
                <a:moveTo>
                  <a:pt x="0" y="0"/>
                </a:moveTo>
                <a:lnTo>
                  <a:pt x="2318789" y="0"/>
                </a:lnTo>
                <a:lnTo>
                  <a:pt x="2318789" y="2418554"/>
                </a:lnTo>
                <a:lnTo>
                  <a:pt x="0" y="2418554"/>
                </a:lnTo>
                <a:lnTo>
                  <a:pt x="0" y="0"/>
                </a:lnTo>
                <a:close/>
              </a:path>
            </a:pathLst>
          </a:custGeom>
          <a:blipFill>
            <a:blip r:embed="rId4"/>
            <a:stretch>
              <a:fillRect l="0" t="0" r="0" b="0"/>
            </a:stretch>
          </a:blipFill>
        </p:spPr>
      </p:sp>
      <p:sp>
        <p:nvSpPr>
          <p:cNvPr name="TextBox 7" id="7"/>
          <p:cNvSpPr txBox="true"/>
          <p:nvPr/>
        </p:nvSpPr>
        <p:spPr>
          <a:xfrm rot="0">
            <a:off x="4865580" y="4711843"/>
            <a:ext cx="5095958" cy="567140"/>
          </a:xfrm>
          <a:prstGeom prst="rect">
            <a:avLst/>
          </a:prstGeom>
        </p:spPr>
        <p:txBody>
          <a:bodyPr anchor="t" rtlCol="false" tIns="0" lIns="0" bIns="0" rIns="0">
            <a:spAutoFit/>
          </a:bodyPr>
          <a:lstStyle/>
          <a:p>
            <a:pPr algn="l">
              <a:lnSpc>
                <a:spcPts val="4624"/>
              </a:lnSpc>
            </a:pPr>
            <a:r>
              <a:rPr lang="en-US" sz="3699">
                <a:solidFill>
                  <a:srgbClr val="FFFFFF"/>
                </a:solidFill>
                <a:latin typeface="Anton"/>
                <a:ea typeface="Anton"/>
                <a:cs typeface="Anton"/>
                <a:sym typeface="Anton"/>
              </a:rPr>
              <a:t>Évolution rapide</a:t>
            </a:r>
          </a:p>
        </p:txBody>
      </p:sp>
      <p:sp>
        <p:nvSpPr>
          <p:cNvPr name="TextBox 8" id="8"/>
          <p:cNvSpPr txBox="true"/>
          <p:nvPr/>
        </p:nvSpPr>
        <p:spPr>
          <a:xfrm rot="0">
            <a:off x="4865580" y="5302548"/>
            <a:ext cx="4278420" cy="1208259"/>
          </a:xfrm>
          <a:prstGeom prst="rect">
            <a:avLst/>
          </a:prstGeom>
        </p:spPr>
        <p:txBody>
          <a:bodyPr anchor="t" rtlCol="false" tIns="0" lIns="0" bIns="0" rIns="0">
            <a:spAutoFit/>
          </a:bodyPr>
          <a:lstStyle/>
          <a:p>
            <a:pPr algn="l">
              <a:lnSpc>
                <a:spcPts val="4886"/>
              </a:lnSpc>
            </a:pPr>
            <a:r>
              <a:rPr lang="en-US" sz="3000">
                <a:solidFill>
                  <a:srgbClr val="FFFFFF"/>
                </a:solidFill>
                <a:latin typeface="Roboto Condensed"/>
                <a:ea typeface="Roboto Condensed"/>
                <a:cs typeface="Roboto Condensed"/>
                <a:sym typeface="Roboto Condensed"/>
              </a:rPr>
              <a:t>Assistants vocaux, SFX, images, vidéos générées</a:t>
            </a:r>
          </a:p>
        </p:txBody>
      </p:sp>
      <p:sp>
        <p:nvSpPr>
          <p:cNvPr name="TextBox 9" id="9"/>
          <p:cNvSpPr txBox="true"/>
          <p:nvPr/>
        </p:nvSpPr>
        <p:spPr>
          <a:xfrm rot="0">
            <a:off x="11049242" y="4711843"/>
            <a:ext cx="5114577" cy="567140"/>
          </a:xfrm>
          <a:prstGeom prst="rect">
            <a:avLst/>
          </a:prstGeom>
        </p:spPr>
        <p:txBody>
          <a:bodyPr anchor="t" rtlCol="false" tIns="0" lIns="0" bIns="0" rIns="0">
            <a:spAutoFit/>
          </a:bodyPr>
          <a:lstStyle/>
          <a:p>
            <a:pPr algn="l">
              <a:lnSpc>
                <a:spcPts val="4624"/>
              </a:lnSpc>
            </a:pPr>
            <a:r>
              <a:rPr lang="en-US" sz="3699">
                <a:solidFill>
                  <a:srgbClr val="FFFFFF"/>
                </a:solidFill>
                <a:latin typeface="Anton"/>
                <a:ea typeface="Anton"/>
                <a:cs typeface="Anton"/>
                <a:sym typeface="Anton"/>
              </a:rPr>
              <a:t>Qualité professionnelle</a:t>
            </a:r>
          </a:p>
        </p:txBody>
      </p:sp>
      <p:sp>
        <p:nvSpPr>
          <p:cNvPr name="TextBox 10" id="10"/>
          <p:cNvSpPr txBox="true"/>
          <p:nvPr/>
        </p:nvSpPr>
        <p:spPr>
          <a:xfrm rot="0">
            <a:off x="11049242" y="5302548"/>
            <a:ext cx="5114575" cy="1208259"/>
          </a:xfrm>
          <a:prstGeom prst="rect">
            <a:avLst/>
          </a:prstGeom>
        </p:spPr>
        <p:txBody>
          <a:bodyPr anchor="t" rtlCol="false" tIns="0" lIns="0" bIns="0" rIns="0">
            <a:spAutoFit/>
          </a:bodyPr>
          <a:lstStyle/>
          <a:p>
            <a:pPr algn="l">
              <a:lnSpc>
                <a:spcPts val="4886"/>
              </a:lnSpc>
            </a:pPr>
            <a:r>
              <a:rPr lang="en-US" sz="3000">
                <a:solidFill>
                  <a:srgbClr val="FFFFFF"/>
                </a:solidFill>
                <a:latin typeface="Roboto Condensed"/>
                <a:ea typeface="Roboto Condensed"/>
                <a:cs typeface="Roboto Condensed"/>
                <a:sym typeface="Roboto Condensed"/>
              </a:rPr>
              <a:t>Naturalité vocale, précision des effets, résolution 720</a:t>
            </a:r>
          </a:p>
        </p:txBody>
      </p:sp>
      <p:sp>
        <p:nvSpPr>
          <p:cNvPr name="TextBox 11" id="11"/>
          <p:cNvSpPr txBox="true"/>
          <p:nvPr/>
        </p:nvSpPr>
        <p:spPr>
          <a:xfrm rot="0">
            <a:off x="4865580" y="7419617"/>
            <a:ext cx="5114577" cy="567140"/>
          </a:xfrm>
          <a:prstGeom prst="rect">
            <a:avLst/>
          </a:prstGeom>
        </p:spPr>
        <p:txBody>
          <a:bodyPr anchor="t" rtlCol="false" tIns="0" lIns="0" bIns="0" rIns="0">
            <a:spAutoFit/>
          </a:bodyPr>
          <a:lstStyle/>
          <a:p>
            <a:pPr algn="l">
              <a:lnSpc>
                <a:spcPts val="4624"/>
              </a:lnSpc>
            </a:pPr>
            <a:r>
              <a:rPr lang="en-US" sz="3699">
                <a:solidFill>
                  <a:srgbClr val="FFFFFF"/>
                </a:solidFill>
                <a:latin typeface="Anton"/>
                <a:ea typeface="Anton"/>
                <a:cs typeface="Anton"/>
                <a:sym typeface="Anton"/>
              </a:rPr>
              <a:t>Personnalisation avancée</a:t>
            </a:r>
          </a:p>
        </p:txBody>
      </p:sp>
      <p:sp>
        <p:nvSpPr>
          <p:cNvPr name="TextBox 12" id="12"/>
          <p:cNvSpPr txBox="true"/>
          <p:nvPr/>
        </p:nvSpPr>
        <p:spPr>
          <a:xfrm rot="0">
            <a:off x="4865580" y="8005807"/>
            <a:ext cx="3921428" cy="1208259"/>
          </a:xfrm>
          <a:prstGeom prst="rect">
            <a:avLst/>
          </a:prstGeom>
        </p:spPr>
        <p:txBody>
          <a:bodyPr anchor="t" rtlCol="false" tIns="0" lIns="0" bIns="0" rIns="0">
            <a:spAutoFit/>
          </a:bodyPr>
          <a:lstStyle/>
          <a:p>
            <a:pPr algn="l">
              <a:lnSpc>
                <a:spcPts val="4886"/>
              </a:lnSpc>
            </a:pPr>
            <a:r>
              <a:rPr lang="en-US" sz="3000">
                <a:solidFill>
                  <a:srgbClr val="FFFFFF"/>
                </a:solidFill>
                <a:latin typeface="Roboto Condensed"/>
                <a:ea typeface="Roboto Condensed"/>
                <a:cs typeface="Roboto Condensed"/>
                <a:sym typeface="Roboto Condensed"/>
              </a:rPr>
              <a:t>Styles émotionnels, accessibilité</a:t>
            </a:r>
          </a:p>
        </p:txBody>
      </p:sp>
      <p:sp>
        <p:nvSpPr>
          <p:cNvPr name="TextBox 13" id="13"/>
          <p:cNvSpPr txBox="true"/>
          <p:nvPr/>
        </p:nvSpPr>
        <p:spPr>
          <a:xfrm rot="0">
            <a:off x="11049242" y="7419617"/>
            <a:ext cx="5114575" cy="567140"/>
          </a:xfrm>
          <a:prstGeom prst="rect">
            <a:avLst/>
          </a:prstGeom>
        </p:spPr>
        <p:txBody>
          <a:bodyPr anchor="t" rtlCol="false" tIns="0" lIns="0" bIns="0" rIns="0">
            <a:spAutoFit/>
          </a:bodyPr>
          <a:lstStyle/>
          <a:p>
            <a:pPr algn="l">
              <a:lnSpc>
                <a:spcPts val="4624"/>
              </a:lnSpc>
            </a:pPr>
            <a:r>
              <a:rPr lang="en-US" sz="3699">
                <a:solidFill>
                  <a:srgbClr val="FFFFFF"/>
                </a:solidFill>
                <a:latin typeface="Anton"/>
                <a:ea typeface="Anton"/>
                <a:cs typeface="Anton"/>
                <a:sym typeface="Anton"/>
              </a:rPr>
              <a:t>Valorisation du fine-tuning</a:t>
            </a:r>
          </a:p>
        </p:txBody>
      </p:sp>
      <p:sp>
        <p:nvSpPr>
          <p:cNvPr name="TextBox 14" id="14"/>
          <p:cNvSpPr txBox="true"/>
          <p:nvPr/>
        </p:nvSpPr>
        <p:spPr>
          <a:xfrm rot="0">
            <a:off x="11049242" y="8005807"/>
            <a:ext cx="4136775" cy="1208259"/>
          </a:xfrm>
          <a:prstGeom prst="rect">
            <a:avLst/>
          </a:prstGeom>
        </p:spPr>
        <p:txBody>
          <a:bodyPr anchor="t" rtlCol="false" tIns="0" lIns="0" bIns="0" rIns="0">
            <a:spAutoFit/>
          </a:bodyPr>
          <a:lstStyle/>
          <a:p>
            <a:pPr algn="l">
              <a:lnSpc>
                <a:spcPts val="4886"/>
              </a:lnSpc>
            </a:pPr>
            <a:r>
              <a:rPr lang="en-US" sz="3000">
                <a:solidFill>
                  <a:srgbClr val="FFFFFF"/>
                </a:solidFill>
                <a:latin typeface="Roboto Condensed"/>
                <a:ea typeface="Roboto Condensed"/>
                <a:cs typeface="Roboto Condensed"/>
                <a:sym typeface="Roboto Condensed"/>
              </a:rPr>
              <a:t>StyleTTS2, Seed-VC, Make-An-Audio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005208" y="326841"/>
            <a:ext cx="6508184" cy="10801349"/>
          </a:xfrm>
          <a:custGeom>
            <a:avLst/>
            <a:gdLst/>
            <a:ahLst/>
            <a:cxnLst/>
            <a:rect r="r" b="b" t="t" l="l"/>
            <a:pathLst>
              <a:path h="10801349" w="6508184">
                <a:moveTo>
                  <a:pt x="0" y="0"/>
                </a:moveTo>
                <a:lnTo>
                  <a:pt x="6508184" y="0"/>
                </a:lnTo>
                <a:lnTo>
                  <a:pt x="6508184" y="10801349"/>
                </a:lnTo>
                <a:lnTo>
                  <a:pt x="0" y="10801349"/>
                </a:lnTo>
                <a:lnTo>
                  <a:pt x="0" y="0"/>
                </a:lnTo>
                <a:close/>
              </a:path>
            </a:pathLst>
          </a:custGeom>
          <a:blipFill>
            <a:blip r:embed="rId2"/>
            <a:stretch>
              <a:fillRect l="-204" t="0" r="-204" b="0"/>
            </a:stretch>
          </a:blipFill>
        </p:spPr>
      </p:sp>
      <p:sp>
        <p:nvSpPr>
          <p:cNvPr name="Freeform 3" id="3"/>
          <p:cNvSpPr/>
          <p:nvPr/>
        </p:nvSpPr>
        <p:spPr>
          <a:xfrm flipH="false" flipV="false" rot="9572388">
            <a:off x="-5374200" y="205965"/>
            <a:ext cx="9468805" cy="11043101"/>
          </a:xfrm>
          <a:custGeom>
            <a:avLst/>
            <a:gdLst/>
            <a:ahLst/>
            <a:cxnLst/>
            <a:rect r="r" b="b" t="t" l="l"/>
            <a:pathLst>
              <a:path h="11043101" w="9468805">
                <a:moveTo>
                  <a:pt x="0" y="0"/>
                </a:moveTo>
                <a:lnTo>
                  <a:pt x="9468805" y="0"/>
                </a:lnTo>
                <a:lnTo>
                  <a:pt x="9468805" y="11043101"/>
                </a:lnTo>
                <a:lnTo>
                  <a:pt x="0" y="11043101"/>
                </a:lnTo>
                <a:lnTo>
                  <a:pt x="0" y="0"/>
                </a:lnTo>
                <a:close/>
              </a:path>
            </a:pathLst>
          </a:custGeom>
          <a:blipFill>
            <a:blip r:embed="rId3"/>
            <a:stretch>
              <a:fillRect l="0" t="-21956" r="-51213" b="-6403"/>
            </a:stretch>
          </a:blipFill>
        </p:spPr>
      </p:sp>
      <p:sp>
        <p:nvSpPr>
          <p:cNvPr name="TextBox 4" id="4"/>
          <p:cNvSpPr txBox="true"/>
          <p:nvPr/>
        </p:nvSpPr>
        <p:spPr>
          <a:xfrm rot="0">
            <a:off x="1028700" y="355416"/>
            <a:ext cx="11871771" cy="4475198"/>
          </a:xfrm>
          <a:prstGeom prst="rect">
            <a:avLst/>
          </a:prstGeom>
        </p:spPr>
        <p:txBody>
          <a:bodyPr anchor="t" rtlCol="false" tIns="0" lIns="0" bIns="0" rIns="0">
            <a:spAutoFit/>
          </a:bodyPr>
          <a:lstStyle/>
          <a:p>
            <a:pPr algn="l">
              <a:lnSpc>
                <a:spcPts val="11304"/>
              </a:lnSpc>
            </a:pPr>
            <a:r>
              <a:rPr lang="en-US" sz="11535">
                <a:solidFill>
                  <a:srgbClr val="FFFFFF"/>
                </a:solidFill>
                <a:latin typeface="StopMotion"/>
                <a:ea typeface="StopMotion"/>
                <a:cs typeface="StopMotion"/>
                <a:sym typeface="StopMotion"/>
              </a:rPr>
              <a:t>ANALYSE ET CONCEPTION UML</a:t>
            </a:r>
          </a:p>
        </p:txBody>
      </p:sp>
      <p:sp>
        <p:nvSpPr>
          <p:cNvPr name="AutoShape 5" id="5"/>
          <p:cNvSpPr/>
          <p:nvPr/>
        </p:nvSpPr>
        <p:spPr>
          <a:xfrm>
            <a:off x="-3851453" y="4940152"/>
            <a:ext cx="17253835"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2510778" y="7848815"/>
            <a:ext cx="11200211" cy="1862176"/>
          </a:xfrm>
          <a:custGeom>
            <a:avLst/>
            <a:gdLst/>
            <a:ahLst/>
            <a:cxnLst/>
            <a:rect r="r" b="b" t="t" l="l"/>
            <a:pathLst>
              <a:path h="1862176" w="11200211">
                <a:moveTo>
                  <a:pt x="0" y="0"/>
                </a:moveTo>
                <a:lnTo>
                  <a:pt x="11200212" y="0"/>
                </a:lnTo>
                <a:lnTo>
                  <a:pt x="11200212" y="1862176"/>
                </a:lnTo>
                <a:lnTo>
                  <a:pt x="0" y="18621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855529" y="5383065"/>
            <a:ext cx="8559461" cy="1910988"/>
          </a:xfrm>
          <a:custGeom>
            <a:avLst/>
            <a:gdLst/>
            <a:ahLst/>
            <a:cxnLst/>
            <a:rect r="r" b="b" t="t" l="l"/>
            <a:pathLst>
              <a:path h="1910988" w="8559461">
                <a:moveTo>
                  <a:pt x="0" y="0"/>
                </a:moveTo>
                <a:lnTo>
                  <a:pt x="8559460" y="0"/>
                </a:lnTo>
                <a:lnTo>
                  <a:pt x="8559460" y="1910988"/>
                </a:lnTo>
                <a:lnTo>
                  <a:pt x="0" y="1910988"/>
                </a:lnTo>
                <a:lnTo>
                  <a:pt x="0" y="0"/>
                </a:lnTo>
                <a:close/>
              </a:path>
            </a:pathLst>
          </a:custGeom>
          <a:blipFill>
            <a:blip r:embed="rId6">
              <a:extLst>
                <a:ext uri="{96DAC541-7B7A-43D3-8B79-37D633B846F1}">
                  <asvg:svgBlip xmlns:asvg="http://schemas.microsoft.com/office/drawing/2016/SVG/main" r:embed="rId7"/>
                </a:ext>
              </a:extLst>
            </a:blip>
            <a:stretch>
              <a:fillRect l="-34281" t="0" r="0" b="0"/>
            </a:stretch>
          </a:blipFill>
        </p:spPr>
      </p:sp>
      <p:sp>
        <p:nvSpPr>
          <p:cNvPr name="TextBox 8" id="8"/>
          <p:cNvSpPr txBox="true"/>
          <p:nvPr/>
        </p:nvSpPr>
        <p:spPr>
          <a:xfrm rot="0">
            <a:off x="7518068" y="6300845"/>
            <a:ext cx="6630948" cy="694089"/>
          </a:xfrm>
          <a:prstGeom prst="rect">
            <a:avLst/>
          </a:prstGeom>
        </p:spPr>
        <p:txBody>
          <a:bodyPr anchor="t" rtlCol="false" tIns="0" lIns="0" bIns="0" rIns="0">
            <a:spAutoFit/>
          </a:bodyPr>
          <a:lstStyle/>
          <a:p>
            <a:pPr algn="l">
              <a:lnSpc>
                <a:spcPts val="5874"/>
              </a:lnSpc>
            </a:pPr>
            <a:r>
              <a:rPr lang="en-US" sz="3699">
                <a:solidFill>
                  <a:srgbClr val="FFFFFF"/>
                </a:solidFill>
                <a:latin typeface="Roboto Condensed"/>
                <a:ea typeface="Roboto Condensed"/>
                <a:cs typeface="Roboto Condensed"/>
                <a:sym typeface="Roboto Condensed"/>
              </a:rPr>
              <a:t>Génération multimédia &amp; paiement</a:t>
            </a:r>
          </a:p>
        </p:txBody>
      </p:sp>
      <p:sp>
        <p:nvSpPr>
          <p:cNvPr name="TextBox 9" id="9"/>
          <p:cNvSpPr txBox="true"/>
          <p:nvPr/>
        </p:nvSpPr>
        <p:spPr>
          <a:xfrm rot="0">
            <a:off x="7542492" y="5665445"/>
            <a:ext cx="2523758" cy="625874"/>
          </a:xfrm>
          <a:prstGeom prst="rect">
            <a:avLst/>
          </a:prstGeom>
        </p:spPr>
        <p:txBody>
          <a:bodyPr anchor="t" rtlCol="false" tIns="0" lIns="0" bIns="0" rIns="0">
            <a:spAutoFit/>
          </a:bodyPr>
          <a:lstStyle/>
          <a:p>
            <a:pPr algn="l">
              <a:lnSpc>
                <a:spcPts val="5046"/>
              </a:lnSpc>
            </a:pPr>
            <a:r>
              <a:rPr lang="en-US" sz="3999">
                <a:solidFill>
                  <a:srgbClr val="FFFFFF"/>
                </a:solidFill>
                <a:latin typeface="Anton"/>
                <a:ea typeface="Anton"/>
                <a:cs typeface="Anton"/>
                <a:sym typeface="Anton"/>
              </a:rPr>
              <a:t>Séquences</a:t>
            </a:r>
          </a:p>
        </p:txBody>
      </p:sp>
      <p:sp>
        <p:nvSpPr>
          <p:cNvPr name="Freeform 10" id="10"/>
          <p:cNvSpPr/>
          <p:nvPr/>
        </p:nvSpPr>
        <p:spPr>
          <a:xfrm flipH="false" flipV="false" rot="0">
            <a:off x="941409" y="5383065"/>
            <a:ext cx="6390720" cy="1913300"/>
          </a:xfrm>
          <a:custGeom>
            <a:avLst/>
            <a:gdLst/>
            <a:ahLst/>
            <a:cxnLst/>
            <a:rect r="r" b="b" t="t" l="l"/>
            <a:pathLst>
              <a:path h="1913300" w="6390720">
                <a:moveTo>
                  <a:pt x="0" y="0"/>
                </a:moveTo>
                <a:lnTo>
                  <a:pt x="6390720" y="0"/>
                </a:lnTo>
                <a:lnTo>
                  <a:pt x="6390720" y="1913300"/>
                </a:lnTo>
                <a:lnTo>
                  <a:pt x="0" y="1913300"/>
                </a:lnTo>
                <a:lnTo>
                  <a:pt x="0" y="0"/>
                </a:lnTo>
                <a:close/>
              </a:path>
            </a:pathLst>
          </a:custGeom>
          <a:blipFill>
            <a:blip r:embed="rId8">
              <a:extLst>
                <a:ext uri="{96DAC541-7B7A-43D3-8B79-37D633B846F1}">
                  <asvg:svgBlip xmlns:asvg="http://schemas.microsoft.com/office/drawing/2016/SVG/main" r:embed="rId9"/>
                </a:ext>
              </a:extLst>
            </a:blip>
            <a:stretch>
              <a:fillRect l="0" t="0" r="-80068" b="0"/>
            </a:stretch>
          </a:blipFill>
        </p:spPr>
      </p:sp>
      <p:sp>
        <p:nvSpPr>
          <p:cNvPr name="TextBox 11" id="11"/>
          <p:cNvSpPr txBox="true"/>
          <p:nvPr/>
        </p:nvSpPr>
        <p:spPr>
          <a:xfrm rot="0">
            <a:off x="1386916" y="5664289"/>
            <a:ext cx="2528685" cy="625874"/>
          </a:xfrm>
          <a:prstGeom prst="rect">
            <a:avLst/>
          </a:prstGeom>
        </p:spPr>
        <p:txBody>
          <a:bodyPr anchor="t" rtlCol="false" tIns="0" lIns="0" bIns="0" rIns="0">
            <a:spAutoFit/>
          </a:bodyPr>
          <a:lstStyle/>
          <a:p>
            <a:pPr algn="l">
              <a:lnSpc>
                <a:spcPts val="5046"/>
              </a:lnSpc>
            </a:pPr>
            <a:r>
              <a:rPr lang="en-US" sz="3999">
                <a:solidFill>
                  <a:srgbClr val="FFFFFF"/>
                </a:solidFill>
                <a:latin typeface="Anton"/>
                <a:ea typeface="Anton"/>
                <a:cs typeface="Anton"/>
                <a:sym typeface="Anton"/>
              </a:rPr>
              <a:t>Use Case</a:t>
            </a:r>
          </a:p>
        </p:txBody>
      </p:sp>
      <p:sp>
        <p:nvSpPr>
          <p:cNvPr name="TextBox 12" id="12"/>
          <p:cNvSpPr txBox="true"/>
          <p:nvPr/>
        </p:nvSpPr>
        <p:spPr>
          <a:xfrm rot="0">
            <a:off x="1386916" y="6299688"/>
            <a:ext cx="5356501" cy="694090"/>
          </a:xfrm>
          <a:prstGeom prst="rect">
            <a:avLst/>
          </a:prstGeom>
        </p:spPr>
        <p:txBody>
          <a:bodyPr anchor="t" rtlCol="false" tIns="0" lIns="0" bIns="0" rIns="0">
            <a:spAutoFit/>
          </a:bodyPr>
          <a:lstStyle/>
          <a:p>
            <a:pPr algn="l">
              <a:lnSpc>
                <a:spcPts val="5874"/>
              </a:lnSpc>
            </a:pPr>
            <a:r>
              <a:rPr lang="en-US" sz="3699">
                <a:solidFill>
                  <a:srgbClr val="FFFFFF"/>
                </a:solidFill>
                <a:latin typeface="Roboto Condensed"/>
                <a:ea typeface="Roboto Condensed"/>
                <a:cs typeface="Roboto Condensed"/>
                <a:sym typeface="Roboto Condensed"/>
              </a:rPr>
              <a:t>Acteurs &amp; cas d’utilisation</a:t>
            </a:r>
          </a:p>
        </p:txBody>
      </p:sp>
      <p:sp>
        <p:nvSpPr>
          <p:cNvPr name="Freeform 13" id="13"/>
          <p:cNvSpPr/>
          <p:nvPr/>
        </p:nvSpPr>
        <p:spPr>
          <a:xfrm flipH="false" flipV="false" rot="0">
            <a:off x="941409" y="7848815"/>
            <a:ext cx="7960658" cy="1862176"/>
          </a:xfrm>
          <a:custGeom>
            <a:avLst/>
            <a:gdLst/>
            <a:ahLst/>
            <a:cxnLst/>
            <a:rect r="r" b="b" t="t" l="l"/>
            <a:pathLst>
              <a:path h="1862176" w="7960658">
                <a:moveTo>
                  <a:pt x="0" y="0"/>
                </a:moveTo>
                <a:lnTo>
                  <a:pt x="7960658" y="0"/>
                </a:lnTo>
                <a:lnTo>
                  <a:pt x="7960658" y="1862176"/>
                </a:lnTo>
                <a:lnTo>
                  <a:pt x="0" y="1862176"/>
                </a:lnTo>
                <a:lnTo>
                  <a:pt x="0" y="0"/>
                </a:lnTo>
                <a:close/>
              </a:path>
            </a:pathLst>
          </a:custGeom>
          <a:blipFill>
            <a:blip r:embed="rId10">
              <a:extLst>
                <a:ext uri="{96DAC541-7B7A-43D3-8B79-37D633B846F1}">
                  <asvg:svgBlip xmlns:asvg="http://schemas.microsoft.com/office/drawing/2016/SVG/main" r:embed="rId11"/>
                </a:ext>
              </a:extLst>
            </a:blip>
            <a:stretch>
              <a:fillRect l="0" t="0" r="-40694" b="0"/>
            </a:stretch>
          </a:blipFill>
        </p:spPr>
      </p:sp>
      <p:sp>
        <p:nvSpPr>
          <p:cNvPr name="TextBox 14" id="14"/>
          <p:cNvSpPr txBox="true"/>
          <p:nvPr/>
        </p:nvSpPr>
        <p:spPr>
          <a:xfrm rot="0">
            <a:off x="1386916" y="8626094"/>
            <a:ext cx="7338283" cy="984885"/>
          </a:xfrm>
          <a:prstGeom prst="rect">
            <a:avLst/>
          </a:prstGeom>
        </p:spPr>
        <p:txBody>
          <a:bodyPr anchor="t" rtlCol="false" tIns="0" lIns="0" bIns="0" rIns="0">
            <a:spAutoFit/>
          </a:bodyPr>
          <a:lstStyle/>
          <a:p>
            <a:pPr algn="l">
              <a:lnSpc>
                <a:spcPts val="3884"/>
              </a:lnSpc>
            </a:pPr>
            <a:r>
              <a:rPr lang="en-US" sz="3699">
                <a:solidFill>
                  <a:srgbClr val="FFFFFF"/>
                </a:solidFill>
                <a:latin typeface="Roboto Condensed"/>
                <a:ea typeface="Roboto Condensed"/>
                <a:cs typeface="Roboto Condensed"/>
                <a:sym typeface="Roboto Condensed"/>
              </a:rPr>
              <a:t>User, Subscription, GenerationRequest, Clip, Model, StorageLocation</a:t>
            </a:r>
          </a:p>
        </p:txBody>
      </p:sp>
      <p:sp>
        <p:nvSpPr>
          <p:cNvPr name="TextBox 15" id="15"/>
          <p:cNvSpPr txBox="true"/>
          <p:nvPr/>
        </p:nvSpPr>
        <p:spPr>
          <a:xfrm rot="0">
            <a:off x="1386916" y="7929778"/>
            <a:ext cx="2523758" cy="625874"/>
          </a:xfrm>
          <a:prstGeom prst="rect">
            <a:avLst/>
          </a:prstGeom>
        </p:spPr>
        <p:txBody>
          <a:bodyPr anchor="t" rtlCol="false" tIns="0" lIns="0" bIns="0" rIns="0">
            <a:spAutoFit/>
          </a:bodyPr>
          <a:lstStyle/>
          <a:p>
            <a:pPr algn="l">
              <a:lnSpc>
                <a:spcPts val="5046"/>
              </a:lnSpc>
            </a:pPr>
            <a:r>
              <a:rPr lang="en-US" sz="3999">
                <a:solidFill>
                  <a:srgbClr val="FFFFFF"/>
                </a:solidFill>
                <a:latin typeface="Anton"/>
                <a:ea typeface="Anton"/>
                <a:cs typeface="Anton"/>
                <a:sym typeface="Anton"/>
              </a:rPr>
              <a:t>Classes</a:t>
            </a:r>
          </a:p>
        </p:txBody>
      </p:sp>
      <p:sp>
        <p:nvSpPr>
          <p:cNvPr name="TextBox 16" id="16"/>
          <p:cNvSpPr txBox="true"/>
          <p:nvPr/>
        </p:nvSpPr>
        <p:spPr>
          <a:xfrm rot="0">
            <a:off x="9144000" y="8138354"/>
            <a:ext cx="4251798" cy="1264049"/>
          </a:xfrm>
          <a:prstGeom prst="rect">
            <a:avLst/>
          </a:prstGeom>
        </p:spPr>
        <p:txBody>
          <a:bodyPr anchor="t" rtlCol="false" tIns="0" lIns="0" bIns="0" rIns="0">
            <a:spAutoFit/>
          </a:bodyPr>
          <a:lstStyle/>
          <a:p>
            <a:pPr algn="ctr">
              <a:lnSpc>
                <a:spcPts val="5046"/>
              </a:lnSpc>
            </a:pPr>
            <a:r>
              <a:rPr lang="en-US" sz="3999">
                <a:solidFill>
                  <a:srgbClr val="FFFFFF"/>
                </a:solidFill>
                <a:latin typeface="Anton"/>
                <a:ea typeface="Anton"/>
                <a:cs typeface="Anton"/>
                <a:sym typeface="Anton"/>
              </a:rPr>
              <a:t>Diagramme de déploiement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572388">
            <a:off x="-5561785" y="-802426"/>
            <a:ext cx="9468805" cy="11043101"/>
          </a:xfrm>
          <a:custGeom>
            <a:avLst/>
            <a:gdLst/>
            <a:ahLst/>
            <a:cxnLst/>
            <a:rect r="r" b="b" t="t" l="l"/>
            <a:pathLst>
              <a:path h="11043101" w="9468805">
                <a:moveTo>
                  <a:pt x="0" y="0"/>
                </a:moveTo>
                <a:lnTo>
                  <a:pt x="9468805" y="0"/>
                </a:lnTo>
                <a:lnTo>
                  <a:pt x="9468805" y="11043101"/>
                </a:lnTo>
                <a:lnTo>
                  <a:pt x="0" y="11043101"/>
                </a:lnTo>
                <a:lnTo>
                  <a:pt x="0" y="0"/>
                </a:lnTo>
                <a:close/>
              </a:path>
            </a:pathLst>
          </a:custGeom>
          <a:blipFill>
            <a:blip r:embed="rId2"/>
            <a:stretch>
              <a:fillRect l="0" t="-21956" r="-51213" b="-6403"/>
            </a:stretch>
          </a:blipFill>
        </p:spPr>
      </p:sp>
      <p:sp>
        <p:nvSpPr>
          <p:cNvPr name="TextBox 3" id="3"/>
          <p:cNvSpPr txBox="true"/>
          <p:nvPr/>
        </p:nvSpPr>
        <p:spPr>
          <a:xfrm rot="0">
            <a:off x="0" y="3715957"/>
            <a:ext cx="7573799" cy="2931287"/>
          </a:xfrm>
          <a:prstGeom prst="rect">
            <a:avLst/>
          </a:prstGeom>
        </p:spPr>
        <p:txBody>
          <a:bodyPr anchor="t" rtlCol="false" tIns="0" lIns="0" bIns="0" rIns="0">
            <a:spAutoFit/>
          </a:bodyPr>
          <a:lstStyle/>
          <a:p>
            <a:pPr algn="ctr">
              <a:lnSpc>
                <a:spcPts val="7473"/>
              </a:lnSpc>
            </a:pPr>
            <a:r>
              <a:rPr lang="en-US" sz="7399">
                <a:solidFill>
                  <a:srgbClr val="EDA2FF"/>
                </a:solidFill>
                <a:latin typeface="StopMotion"/>
                <a:ea typeface="StopMotion"/>
                <a:cs typeface="StopMotion"/>
                <a:sym typeface="StopMotion"/>
              </a:rPr>
              <a:t>Diagramme </a:t>
            </a:r>
          </a:p>
          <a:p>
            <a:pPr algn="ctr">
              <a:lnSpc>
                <a:spcPts val="7473"/>
              </a:lnSpc>
            </a:pPr>
            <a:r>
              <a:rPr lang="en-US" sz="7399">
                <a:solidFill>
                  <a:srgbClr val="EDA2FF"/>
                </a:solidFill>
                <a:latin typeface="StopMotion"/>
                <a:ea typeface="StopMotion"/>
                <a:cs typeface="StopMotion"/>
                <a:sym typeface="StopMotion"/>
              </a:rPr>
              <a:t>de cas d’utilisation</a:t>
            </a:r>
          </a:p>
        </p:txBody>
      </p:sp>
      <p:sp>
        <p:nvSpPr>
          <p:cNvPr name="Freeform 4" id="4"/>
          <p:cNvSpPr/>
          <p:nvPr/>
        </p:nvSpPr>
        <p:spPr>
          <a:xfrm flipH="false" flipV="false" rot="-1375043">
            <a:off x="16079149" y="7084171"/>
            <a:ext cx="4417702" cy="5151839"/>
          </a:xfrm>
          <a:custGeom>
            <a:avLst/>
            <a:gdLst/>
            <a:ahLst/>
            <a:cxnLst/>
            <a:rect r="r" b="b" t="t" l="l"/>
            <a:pathLst>
              <a:path h="5151839" w="4417702">
                <a:moveTo>
                  <a:pt x="0" y="0"/>
                </a:moveTo>
                <a:lnTo>
                  <a:pt x="4417702" y="0"/>
                </a:lnTo>
                <a:lnTo>
                  <a:pt x="4417702" y="5151839"/>
                </a:lnTo>
                <a:lnTo>
                  <a:pt x="0" y="5151839"/>
                </a:lnTo>
                <a:lnTo>
                  <a:pt x="0" y="0"/>
                </a:lnTo>
                <a:close/>
              </a:path>
            </a:pathLst>
          </a:custGeom>
          <a:blipFill>
            <a:blip r:embed="rId3"/>
            <a:stretch>
              <a:fillRect l="0" t="0" r="0" b="0"/>
            </a:stretch>
          </a:blipFill>
        </p:spPr>
      </p:sp>
      <p:grpSp>
        <p:nvGrpSpPr>
          <p:cNvPr name="Group 5" id="5"/>
          <p:cNvGrpSpPr/>
          <p:nvPr/>
        </p:nvGrpSpPr>
        <p:grpSpPr>
          <a:xfrm rot="0">
            <a:off x="7573799" y="0"/>
            <a:ext cx="10714201" cy="10287000"/>
            <a:chOff x="0" y="0"/>
            <a:chExt cx="11596028" cy="11133667"/>
          </a:xfrm>
        </p:grpSpPr>
        <p:sp>
          <p:nvSpPr>
            <p:cNvPr name="Freeform 6" id="6"/>
            <p:cNvSpPr/>
            <p:nvPr/>
          </p:nvSpPr>
          <p:spPr>
            <a:xfrm flipH="false" flipV="false" rot="0">
              <a:off x="0" y="0"/>
              <a:ext cx="11595989" cy="11133709"/>
            </a:xfrm>
            <a:custGeom>
              <a:avLst/>
              <a:gdLst/>
              <a:ahLst/>
              <a:cxnLst/>
              <a:rect r="r" b="b" t="t" l="l"/>
              <a:pathLst>
                <a:path h="11133709" w="11595989">
                  <a:moveTo>
                    <a:pt x="0" y="0"/>
                  </a:moveTo>
                  <a:lnTo>
                    <a:pt x="11595989" y="0"/>
                  </a:lnTo>
                  <a:lnTo>
                    <a:pt x="11595989" y="11133709"/>
                  </a:lnTo>
                  <a:lnTo>
                    <a:pt x="0" y="11133709"/>
                  </a:lnTo>
                  <a:lnTo>
                    <a:pt x="0" y="0"/>
                  </a:lnTo>
                  <a:close/>
                </a:path>
              </a:pathLst>
            </a:custGeom>
            <a:blipFill>
              <a:blip r:embed="rId4"/>
              <a:stretch>
                <a:fillRect l="-2323" t="0" r="-2323"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572388">
            <a:off x="-5561785" y="-802426"/>
            <a:ext cx="9468805" cy="11043101"/>
          </a:xfrm>
          <a:custGeom>
            <a:avLst/>
            <a:gdLst/>
            <a:ahLst/>
            <a:cxnLst/>
            <a:rect r="r" b="b" t="t" l="l"/>
            <a:pathLst>
              <a:path h="11043101" w="9468805">
                <a:moveTo>
                  <a:pt x="0" y="0"/>
                </a:moveTo>
                <a:lnTo>
                  <a:pt x="9468805" y="0"/>
                </a:lnTo>
                <a:lnTo>
                  <a:pt x="9468805" y="11043101"/>
                </a:lnTo>
                <a:lnTo>
                  <a:pt x="0" y="11043101"/>
                </a:lnTo>
                <a:lnTo>
                  <a:pt x="0" y="0"/>
                </a:lnTo>
                <a:close/>
              </a:path>
            </a:pathLst>
          </a:custGeom>
          <a:blipFill>
            <a:blip r:embed="rId2"/>
            <a:stretch>
              <a:fillRect l="0" t="-21956" r="-51213" b="-6403"/>
            </a:stretch>
          </a:blipFill>
        </p:spPr>
      </p:sp>
      <p:sp>
        <p:nvSpPr>
          <p:cNvPr name="Freeform 3" id="3"/>
          <p:cNvSpPr/>
          <p:nvPr/>
        </p:nvSpPr>
        <p:spPr>
          <a:xfrm flipH="false" flipV="false" rot="-1375043">
            <a:off x="16079149" y="7084171"/>
            <a:ext cx="4417702" cy="5151839"/>
          </a:xfrm>
          <a:custGeom>
            <a:avLst/>
            <a:gdLst/>
            <a:ahLst/>
            <a:cxnLst/>
            <a:rect r="r" b="b" t="t" l="l"/>
            <a:pathLst>
              <a:path h="5151839" w="4417702">
                <a:moveTo>
                  <a:pt x="0" y="0"/>
                </a:moveTo>
                <a:lnTo>
                  <a:pt x="4417702" y="0"/>
                </a:lnTo>
                <a:lnTo>
                  <a:pt x="4417702" y="5151839"/>
                </a:lnTo>
                <a:lnTo>
                  <a:pt x="0" y="5151839"/>
                </a:lnTo>
                <a:lnTo>
                  <a:pt x="0" y="0"/>
                </a:lnTo>
                <a:close/>
              </a:path>
            </a:pathLst>
          </a:custGeom>
          <a:blipFill>
            <a:blip r:embed="rId3"/>
            <a:stretch>
              <a:fillRect l="0" t="0" r="0" b="0"/>
            </a:stretch>
          </a:blipFill>
        </p:spPr>
      </p:sp>
      <p:grpSp>
        <p:nvGrpSpPr>
          <p:cNvPr name="Group 4" id="4"/>
          <p:cNvGrpSpPr/>
          <p:nvPr/>
        </p:nvGrpSpPr>
        <p:grpSpPr>
          <a:xfrm rot="0">
            <a:off x="8001000" y="0"/>
            <a:ext cx="10287000" cy="10287000"/>
            <a:chOff x="0" y="0"/>
            <a:chExt cx="12344387" cy="12344387"/>
          </a:xfrm>
        </p:grpSpPr>
        <p:sp>
          <p:nvSpPr>
            <p:cNvPr name="Freeform 5" id="5"/>
            <p:cNvSpPr/>
            <p:nvPr/>
          </p:nvSpPr>
          <p:spPr>
            <a:xfrm flipH="false" flipV="false" rot="0">
              <a:off x="0" y="0"/>
              <a:ext cx="12344400" cy="12344400"/>
            </a:xfrm>
            <a:custGeom>
              <a:avLst/>
              <a:gdLst/>
              <a:ahLst/>
              <a:cxnLst/>
              <a:rect r="r" b="b" t="t" l="l"/>
              <a:pathLst>
                <a:path h="12344400" w="12344400">
                  <a:moveTo>
                    <a:pt x="0" y="0"/>
                  </a:moveTo>
                  <a:lnTo>
                    <a:pt x="12344400" y="0"/>
                  </a:lnTo>
                  <a:lnTo>
                    <a:pt x="12344400" y="12344400"/>
                  </a:lnTo>
                  <a:lnTo>
                    <a:pt x="0" y="12344400"/>
                  </a:lnTo>
                  <a:lnTo>
                    <a:pt x="0" y="0"/>
                  </a:lnTo>
                  <a:close/>
                </a:path>
              </a:pathLst>
            </a:custGeom>
            <a:blipFill>
              <a:blip r:embed="rId4"/>
              <a:stretch>
                <a:fillRect l="0" t="0" r="-3860" b="-3860"/>
              </a:stretch>
            </a:blipFill>
          </p:spPr>
        </p:sp>
      </p:grpSp>
      <p:sp>
        <p:nvSpPr>
          <p:cNvPr name="TextBox 6" id="6"/>
          <p:cNvSpPr txBox="true"/>
          <p:nvPr/>
        </p:nvSpPr>
        <p:spPr>
          <a:xfrm rot="0">
            <a:off x="0" y="3421909"/>
            <a:ext cx="7981598" cy="3528907"/>
          </a:xfrm>
          <a:prstGeom prst="rect">
            <a:avLst/>
          </a:prstGeom>
        </p:spPr>
        <p:txBody>
          <a:bodyPr anchor="t" rtlCol="false" tIns="0" lIns="0" bIns="0" rIns="0">
            <a:spAutoFit/>
          </a:bodyPr>
          <a:lstStyle/>
          <a:p>
            <a:pPr algn="ctr">
              <a:lnSpc>
                <a:spcPts val="8965"/>
              </a:lnSpc>
            </a:pPr>
            <a:r>
              <a:rPr lang="en-US" sz="8877">
                <a:solidFill>
                  <a:srgbClr val="EDA2FF"/>
                </a:solidFill>
                <a:latin typeface="StopMotion"/>
                <a:ea typeface="StopMotion"/>
                <a:cs typeface="StopMotion"/>
                <a:sym typeface="StopMotion"/>
              </a:rPr>
              <a:t>Diagramme de sequence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572388">
            <a:off x="-5561785" y="-802426"/>
            <a:ext cx="9468805" cy="11043101"/>
          </a:xfrm>
          <a:custGeom>
            <a:avLst/>
            <a:gdLst/>
            <a:ahLst/>
            <a:cxnLst/>
            <a:rect r="r" b="b" t="t" l="l"/>
            <a:pathLst>
              <a:path h="11043101" w="9468805">
                <a:moveTo>
                  <a:pt x="0" y="0"/>
                </a:moveTo>
                <a:lnTo>
                  <a:pt x="9468805" y="0"/>
                </a:lnTo>
                <a:lnTo>
                  <a:pt x="9468805" y="11043101"/>
                </a:lnTo>
                <a:lnTo>
                  <a:pt x="0" y="11043101"/>
                </a:lnTo>
                <a:lnTo>
                  <a:pt x="0" y="0"/>
                </a:lnTo>
                <a:close/>
              </a:path>
            </a:pathLst>
          </a:custGeom>
          <a:blipFill>
            <a:blip r:embed="rId2"/>
            <a:stretch>
              <a:fillRect l="0" t="-21956" r="-51213" b="-6403"/>
            </a:stretch>
          </a:blipFill>
        </p:spPr>
      </p:sp>
      <p:sp>
        <p:nvSpPr>
          <p:cNvPr name="TextBox 3" id="3"/>
          <p:cNvSpPr txBox="true"/>
          <p:nvPr/>
        </p:nvSpPr>
        <p:spPr>
          <a:xfrm rot="0">
            <a:off x="0" y="3558940"/>
            <a:ext cx="7262447" cy="3254846"/>
          </a:xfrm>
          <a:prstGeom prst="rect">
            <a:avLst/>
          </a:prstGeom>
        </p:spPr>
        <p:txBody>
          <a:bodyPr anchor="t" rtlCol="false" tIns="0" lIns="0" bIns="0" rIns="0">
            <a:spAutoFit/>
          </a:bodyPr>
          <a:lstStyle/>
          <a:p>
            <a:pPr algn="ctr">
              <a:lnSpc>
                <a:spcPts val="8259"/>
              </a:lnSpc>
            </a:pPr>
            <a:r>
              <a:rPr lang="en-US" sz="8177">
                <a:solidFill>
                  <a:srgbClr val="EDA2FF"/>
                </a:solidFill>
                <a:latin typeface="StopMotion"/>
                <a:ea typeface="StopMotion"/>
                <a:cs typeface="StopMotion"/>
                <a:sym typeface="StopMotion"/>
              </a:rPr>
              <a:t>Diagramme de sequence</a:t>
            </a:r>
          </a:p>
        </p:txBody>
      </p:sp>
      <p:sp>
        <p:nvSpPr>
          <p:cNvPr name="Freeform 4" id="4"/>
          <p:cNvSpPr/>
          <p:nvPr/>
        </p:nvSpPr>
        <p:spPr>
          <a:xfrm flipH="false" flipV="false" rot="-1375043">
            <a:off x="16079149" y="7084171"/>
            <a:ext cx="4417702" cy="5151839"/>
          </a:xfrm>
          <a:custGeom>
            <a:avLst/>
            <a:gdLst/>
            <a:ahLst/>
            <a:cxnLst/>
            <a:rect r="r" b="b" t="t" l="l"/>
            <a:pathLst>
              <a:path h="5151839" w="4417702">
                <a:moveTo>
                  <a:pt x="0" y="0"/>
                </a:moveTo>
                <a:lnTo>
                  <a:pt x="4417702" y="0"/>
                </a:lnTo>
                <a:lnTo>
                  <a:pt x="4417702" y="5151839"/>
                </a:lnTo>
                <a:lnTo>
                  <a:pt x="0" y="5151839"/>
                </a:lnTo>
                <a:lnTo>
                  <a:pt x="0" y="0"/>
                </a:lnTo>
                <a:close/>
              </a:path>
            </a:pathLst>
          </a:custGeom>
          <a:blipFill>
            <a:blip r:embed="rId3"/>
            <a:stretch>
              <a:fillRect l="0" t="0" r="0" b="0"/>
            </a:stretch>
          </a:blipFill>
        </p:spPr>
      </p:sp>
      <p:grpSp>
        <p:nvGrpSpPr>
          <p:cNvPr name="Group 5" id="5"/>
          <p:cNvGrpSpPr/>
          <p:nvPr/>
        </p:nvGrpSpPr>
        <p:grpSpPr>
          <a:xfrm rot="0">
            <a:off x="7262447" y="0"/>
            <a:ext cx="11025553" cy="10287000"/>
            <a:chOff x="0" y="0"/>
            <a:chExt cx="13230664" cy="12344400"/>
          </a:xfrm>
        </p:grpSpPr>
        <p:sp>
          <p:nvSpPr>
            <p:cNvPr name="Freeform 6" id="6"/>
            <p:cNvSpPr/>
            <p:nvPr/>
          </p:nvSpPr>
          <p:spPr>
            <a:xfrm flipH="false" flipV="false" rot="0">
              <a:off x="0" y="0"/>
              <a:ext cx="13230606" cy="12344400"/>
            </a:xfrm>
            <a:custGeom>
              <a:avLst/>
              <a:gdLst/>
              <a:ahLst/>
              <a:cxnLst/>
              <a:rect r="r" b="b" t="t" l="l"/>
              <a:pathLst>
                <a:path h="12344400" w="13230606">
                  <a:moveTo>
                    <a:pt x="0" y="0"/>
                  </a:moveTo>
                  <a:lnTo>
                    <a:pt x="13230606" y="0"/>
                  </a:lnTo>
                  <a:lnTo>
                    <a:pt x="13230606" y="12344400"/>
                  </a:lnTo>
                  <a:lnTo>
                    <a:pt x="0" y="12344400"/>
                  </a:lnTo>
                  <a:lnTo>
                    <a:pt x="0" y="0"/>
                  </a:lnTo>
                  <a:close/>
                </a:path>
              </a:pathLst>
            </a:custGeom>
            <a:blipFill>
              <a:blip r:embed="rId4"/>
              <a:stretch>
                <a:fillRect l="0" t="-4" r="-4134" b="-4139"/>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DAGr9nzx-Ik</dc:identifier>
  <dcterms:modified xsi:type="dcterms:W3CDTF">2011-08-01T06:04:30Z</dcterms:modified>
  <cp:revision>1</cp:revision>
  <dc:title>Presentation PFC</dc:title>
</cp:coreProperties>
</file>